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mp4" ContentType="video/mp4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75" r:id="rId25"/>
    <p:sldId id="280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>
        <p:scale>
          <a:sx n="100" d="100"/>
          <a:sy n="100" d="100"/>
        </p:scale>
        <p:origin x="4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B0EAA-7AAF-0A41-8CDE-D4F213FF460D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26AEE-C1A6-2048-B164-B231A74D3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dd3658a8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dd3658a8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ddd3658a88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dd3658a88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dd3658a88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ddd3658a88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dd3658a8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dd3658a8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ddd3658a88_0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0502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977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7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63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770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57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222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129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4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3477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453336"/>
            <a:ext cx="798984" cy="144463"/>
          </a:xfrm>
        </p:spPr>
        <p:txBody>
          <a:bodyPr/>
          <a:lstStyle>
            <a:lvl1pPr algn="l">
              <a:defRPr/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453336"/>
            <a:ext cx="4392488" cy="14446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3336"/>
            <a:ext cx="431999" cy="144016"/>
          </a:xfrm>
        </p:spPr>
        <p:txBody>
          <a:bodyPr/>
          <a:lstStyle>
            <a:lvl1pPr algn="l">
              <a:defRPr/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7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644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56588" y="5373216"/>
            <a:ext cx="3455987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197123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4061689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40749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11" name="Freeform 6"/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941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738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grpSp>
        <p:nvGrpSpPr>
          <p:cNvPr id="9" name="Group 8"/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916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4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Freeform 6"/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36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680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790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/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16920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31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3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654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526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773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020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1872208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773238"/>
            <a:ext cx="5256213" cy="165576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9415" y="3789362"/>
            <a:ext cx="5256585" cy="237648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1412776"/>
            <a:ext cx="5256213" cy="288454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3274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0173815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362" y="1773238"/>
            <a:ext cx="5256213" cy="165576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455990" y="3789362"/>
            <a:ext cx="5256585" cy="237648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362" y="1412776"/>
            <a:ext cx="5256213" cy="288454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086433" cy="6858000"/>
          </a:xfrm>
          <a:custGeom>
            <a:avLst/>
            <a:gdLst/>
            <a:ahLst/>
            <a:cxnLst/>
            <a:rect l="l" t="t" r="r" b="b"/>
            <a:pathLst>
              <a:path w="6086433" h="6858000">
                <a:moveTo>
                  <a:pt x="0" y="0"/>
                </a:moveTo>
                <a:lnTo>
                  <a:pt x="6086433" y="0"/>
                </a:lnTo>
                <a:lnTo>
                  <a:pt x="6086433" y="1996"/>
                </a:lnTo>
                <a:lnTo>
                  <a:pt x="4214770" y="6857999"/>
                </a:lnTo>
                <a:lnTo>
                  <a:pt x="6086433" y="6857999"/>
                </a:lnTo>
                <a:lnTo>
                  <a:pt x="6086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84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2288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1872208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773238"/>
            <a:ext cx="5256213" cy="165576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9415" y="3789362"/>
            <a:ext cx="5256585" cy="237648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1412354"/>
            <a:ext cx="5256213" cy="288454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8814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086433" cy="6858000"/>
          </a:xfrm>
          <a:custGeom>
            <a:avLst/>
            <a:gdLst/>
            <a:ahLst/>
            <a:cxnLst/>
            <a:rect l="l" t="t" r="r" b="b"/>
            <a:pathLst>
              <a:path w="6086433" h="6858000">
                <a:moveTo>
                  <a:pt x="0" y="0"/>
                </a:moveTo>
                <a:lnTo>
                  <a:pt x="6086433" y="0"/>
                </a:lnTo>
                <a:lnTo>
                  <a:pt x="6086433" y="1996"/>
                </a:lnTo>
                <a:lnTo>
                  <a:pt x="4214770" y="6857999"/>
                </a:lnTo>
                <a:lnTo>
                  <a:pt x="6086433" y="6857999"/>
                </a:lnTo>
                <a:lnTo>
                  <a:pt x="6086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017386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362" y="1773238"/>
            <a:ext cx="5256213" cy="165576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455990" y="3789362"/>
            <a:ext cx="5256585" cy="237648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362" y="1412354"/>
            <a:ext cx="5256213" cy="288454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94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le Blue">
  <p:cSld name="Whole Blue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419967" y="6592625"/>
            <a:ext cx="605200" cy="18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/>
            </a:lvl1pPr>
            <a:lvl2pPr lvl="1" rtl="0">
              <a:buClr>
                <a:srgbClr val="000000"/>
              </a:buClr>
              <a:buFont typeface="Arial"/>
              <a:buNone/>
              <a:defRPr/>
            </a:lvl2pPr>
            <a:lvl3pPr lvl="2" rtl="0">
              <a:buClr>
                <a:srgbClr val="000000"/>
              </a:buClr>
              <a:buFont typeface="Arial"/>
              <a:buNone/>
              <a:defRPr/>
            </a:lvl3pPr>
            <a:lvl4pPr lvl="3" rtl="0">
              <a:buClr>
                <a:srgbClr val="000000"/>
              </a:buClr>
              <a:buFont typeface="Arial"/>
              <a:buNone/>
              <a:defRPr/>
            </a:lvl4pPr>
            <a:lvl5pPr lvl="4" rtl="0">
              <a:buClr>
                <a:srgbClr val="000000"/>
              </a:buClr>
              <a:buFont typeface="Arial"/>
              <a:buNone/>
              <a:defRPr/>
            </a:lvl5pPr>
            <a:lvl6pPr lvl="5" rtl="0">
              <a:buClr>
                <a:srgbClr val="000000"/>
              </a:buClr>
              <a:buFont typeface="Arial"/>
              <a:buNone/>
              <a:defRPr/>
            </a:lvl6pPr>
            <a:lvl7pPr lvl="6" rtl="0">
              <a:buClr>
                <a:srgbClr val="000000"/>
              </a:buClr>
              <a:buFont typeface="Arial"/>
              <a:buNone/>
              <a:defRPr/>
            </a:lvl7pPr>
            <a:lvl8pPr lvl="7" rtl="0">
              <a:buClr>
                <a:srgbClr val="000000"/>
              </a:buClr>
              <a:buFont typeface="Arial"/>
              <a:buNone/>
              <a:defRPr/>
            </a:lvl8pPr>
            <a:lvl9pPr lvl="8" rtl="0">
              <a:buClr>
                <a:srgbClr val="000000"/>
              </a:buClr>
              <a:buFont typeface="Arial"/>
              <a:buNone/>
              <a:defRPr/>
            </a:lvl9pPr>
          </a:lstStyle>
          <a:p>
            <a:pPr algn="l"/>
            <a:fld id="{00000000-1234-1234-1234-123412341234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37" name="Google Shape;37;p5"/>
          <p:cNvSpPr/>
          <p:nvPr/>
        </p:nvSpPr>
        <p:spPr>
          <a:xfrm>
            <a:off x="0" y="6540485"/>
            <a:ext cx="12192000" cy="32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8" name="Google Shape;38;p5"/>
          <p:cNvCxnSpPr/>
          <p:nvPr/>
        </p:nvCxnSpPr>
        <p:spPr>
          <a:xfrm>
            <a:off x="11338532" y="6592625"/>
            <a:ext cx="0" cy="1808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5"/>
          <p:cNvSpPr txBox="1"/>
          <p:nvPr/>
        </p:nvSpPr>
        <p:spPr>
          <a:xfrm>
            <a:off x="7189467" y="6533125"/>
            <a:ext cx="40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accent1"/>
                </a:solidFill>
                <a:latin typeface="Spectral"/>
                <a:ea typeface="Spectral"/>
                <a:cs typeface="Spectral"/>
                <a:sym typeface="Spectral"/>
              </a:rPr>
              <a:t>JYU</a:t>
            </a:r>
            <a:r>
              <a:rPr lang="fi-FI" sz="1600">
                <a:solidFill>
                  <a:schemeClr val="accent1"/>
                </a:solidFill>
                <a:latin typeface="Spectral"/>
                <a:ea typeface="Spectral"/>
                <a:cs typeface="Spectral"/>
                <a:sym typeface="Spectral"/>
              </a:rPr>
              <a:t>.</a:t>
            </a:r>
            <a:r>
              <a:rPr lang="fi-FI" sz="1600"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Since 1863.</a:t>
            </a:r>
            <a:endParaRPr sz="16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9040549" y="1371601"/>
            <a:ext cx="1018000" cy="102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2"/>
          </p:nvPr>
        </p:nvSpPr>
        <p:spPr>
          <a:xfrm>
            <a:off x="11419967" y="6592625"/>
            <a:ext cx="772000" cy="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60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0" lvl="1" indent="0" algn="l" rtl="0">
              <a:spcBef>
                <a:spcPts val="0"/>
              </a:spcBef>
              <a:buNone/>
              <a:defRPr sz="160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0" lvl="2" indent="0" algn="l" rtl="0">
              <a:spcBef>
                <a:spcPts val="0"/>
              </a:spcBef>
              <a:buNone/>
              <a:defRPr sz="160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0" lvl="3" indent="0" algn="l" rtl="0">
              <a:spcBef>
                <a:spcPts val="0"/>
              </a:spcBef>
              <a:buNone/>
              <a:defRPr sz="160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0" lvl="4" indent="0" algn="l" rtl="0">
              <a:spcBef>
                <a:spcPts val="0"/>
              </a:spcBef>
              <a:buNone/>
              <a:defRPr sz="160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0" lvl="5" indent="0" algn="l" rtl="0">
              <a:spcBef>
                <a:spcPts val="0"/>
              </a:spcBef>
              <a:buNone/>
              <a:defRPr sz="160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0" lvl="6" indent="0" algn="l" rtl="0">
              <a:spcBef>
                <a:spcPts val="0"/>
              </a:spcBef>
              <a:buNone/>
              <a:defRPr sz="160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0" lvl="7" indent="0" algn="l" rtl="0">
              <a:spcBef>
                <a:spcPts val="0"/>
              </a:spcBef>
              <a:buNone/>
              <a:defRPr sz="160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0" lvl="8" indent="0" algn="l" rtl="0">
              <a:spcBef>
                <a:spcPts val="0"/>
              </a:spcBef>
              <a:buNone/>
              <a:defRPr sz="1600" i="0" u="none" strike="noStrike" cap="none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42" name="Google Shape;42;p5"/>
          <p:cNvGrpSpPr/>
          <p:nvPr/>
        </p:nvGrpSpPr>
        <p:grpSpPr>
          <a:xfrm>
            <a:off x="10659010" y="1"/>
            <a:ext cx="829161" cy="1028100"/>
            <a:chOff x="457200" y="0"/>
            <a:chExt cx="763500" cy="1028100"/>
          </a:xfrm>
        </p:grpSpPr>
        <p:sp>
          <p:nvSpPr>
            <p:cNvPr id="43" name="Google Shape;43;p5"/>
            <p:cNvSpPr/>
            <p:nvPr/>
          </p:nvSpPr>
          <p:spPr>
            <a:xfrm>
              <a:off x="457200" y="0"/>
              <a:ext cx="763500" cy="102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4" name="Google Shape;44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77117" y="165903"/>
              <a:ext cx="323551" cy="7364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477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9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97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9338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965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220" y="2421099"/>
            <a:ext cx="8213560" cy="2015802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E7F610-DA7F-6CA9-FD14-98244A7AB5E6}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4CA7E7-8205-C13E-0C84-AAEE91CDF0EC}"/>
                </a:ext>
              </a:extLst>
            </p:cNvPr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C9C44E3-9947-35B7-268D-D1E89339B257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1441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8488" y="6453336"/>
            <a:ext cx="798984" cy="144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A66EE617-0809-8343-A60C-C4B42695BF7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3336"/>
            <a:ext cx="4392488" cy="144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5" y="6453336"/>
            <a:ext cx="43199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6F50B407-37A2-664C-BD22-7561494866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/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01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yu.fi/demo" TargetMode="External"/><Relationship Id="rId2" Type="http://schemas.openxmlformats.org/officeDocument/2006/relationships/hyperlink" Target="https://desdeo.it.jyu.fi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052F-817E-D224-FD4D-8925A84E6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Latest Advancements in a New Paradigm in Interactive Multiobjective Optimization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F0D82-271E-ECEF-7A67-A7ED47E94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Bhupinder Singh Saini,</a:t>
            </a:r>
          </a:p>
          <a:p>
            <a:r>
              <a:rPr lang="en-US" sz="2400" dirty="0"/>
              <a:t>Multiobjective Optimization Group</a:t>
            </a:r>
          </a:p>
          <a:p>
            <a:r>
              <a:rPr lang="en-US" sz="2400" dirty="0"/>
              <a:t>University of </a:t>
            </a:r>
            <a:r>
              <a:rPr lang="en-US" sz="2400" dirty="0" err="1"/>
              <a:t>Jyväskylä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511A8-69EC-47EC-0D8B-7C3C89B5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4393716"/>
            <a:ext cx="2518548" cy="2247032"/>
          </a:xfrm>
          <a:prstGeom prst="rect">
            <a:avLst/>
          </a:prstGeom>
          <a:effectLst>
            <a:softEdge rad="51881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0838A-B208-9F28-A1B0-F326EC58C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75" y="4342048"/>
            <a:ext cx="2641600" cy="229870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11037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B3096-5C06-B348-4300-DE7E3BB5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Preference Incorporated Space (PIS)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C8845-9ABC-72D9-0EBB-942A375B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4038599"/>
            <a:ext cx="11229363" cy="2127251"/>
          </a:xfrm>
        </p:spPr>
        <p:txBody>
          <a:bodyPr/>
          <a:lstStyle/>
          <a:p>
            <a:pPr marL="457200" lvl="0" indent="-355600" algn="l" rtl="0">
              <a:lnSpc>
                <a:spcPct val="150000"/>
              </a:lnSpc>
              <a:spcBef>
                <a:spcPts val="768"/>
              </a:spcBef>
              <a:spcAft>
                <a:spcPts val="0"/>
              </a:spcAft>
              <a:buSzPts val="2000"/>
              <a:buChar char="•"/>
            </a:pPr>
            <a:r>
              <a:rPr lang="fi-FI" sz="3200" dirty="0" err="1">
                <a:solidFill>
                  <a:schemeClr val="tx2"/>
                </a:solidFill>
              </a:rPr>
              <a:t>Form</a:t>
            </a:r>
            <a:r>
              <a:rPr lang="fi-FI" sz="3200" dirty="0">
                <a:solidFill>
                  <a:schemeClr val="tx2"/>
                </a:solidFill>
              </a:rPr>
              <a:t> a </a:t>
            </a:r>
            <a:r>
              <a:rPr lang="fi-FI" sz="3200" dirty="0" err="1">
                <a:solidFill>
                  <a:schemeClr val="tx2"/>
                </a:solidFill>
              </a:rPr>
              <a:t>new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dirty="0" err="1">
                <a:solidFill>
                  <a:schemeClr val="tx2"/>
                </a:solidFill>
              </a:rPr>
              <a:t>space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dirty="0" err="1">
                <a:solidFill>
                  <a:schemeClr val="tx2"/>
                </a:solidFill>
              </a:rPr>
              <a:t>using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i="1" dirty="0">
                <a:solidFill>
                  <a:schemeClr val="tx2"/>
                </a:solidFill>
              </a:rPr>
              <a:t>q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dirty="0" err="1">
                <a:solidFill>
                  <a:schemeClr val="tx2"/>
                </a:solidFill>
              </a:rPr>
              <a:t>scalarization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dirty="0" err="1">
                <a:solidFill>
                  <a:schemeClr val="tx2"/>
                </a:solidFill>
              </a:rPr>
              <a:t>functions</a:t>
            </a:r>
            <a:endParaRPr lang="fi-FI" sz="3200" dirty="0">
              <a:solidFill>
                <a:schemeClr val="tx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3200" dirty="0" err="1">
                <a:solidFill>
                  <a:schemeClr val="tx2"/>
                </a:solidFill>
              </a:rPr>
              <a:t>Optimize</a:t>
            </a:r>
            <a:r>
              <a:rPr lang="fi-FI" sz="3200" dirty="0">
                <a:solidFill>
                  <a:schemeClr val="tx2"/>
                </a:solidFill>
              </a:rPr>
              <a:t> in </a:t>
            </a:r>
            <a:r>
              <a:rPr lang="fi-FI" sz="3200" dirty="0" err="1">
                <a:solidFill>
                  <a:schemeClr val="tx2"/>
                </a:solidFill>
              </a:rPr>
              <a:t>this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dirty="0" err="1">
                <a:solidFill>
                  <a:schemeClr val="tx2"/>
                </a:solidFill>
              </a:rPr>
              <a:t>new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dirty="0" err="1">
                <a:solidFill>
                  <a:schemeClr val="tx2"/>
                </a:solidFill>
              </a:rPr>
              <a:t>space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dirty="0" err="1">
                <a:solidFill>
                  <a:schemeClr val="tx2"/>
                </a:solidFill>
              </a:rPr>
              <a:t>using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dirty="0" err="1">
                <a:solidFill>
                  <a:schemeClr val="tx2"/>
                </a:solidFill>
              </a:rPr>
              <a:t>any</a:t>
            </a:r>
            <a:r>
              <a:rPr lang="fi-FI" sz="3200" dirty="0">
                <a:solidFill>
                  <a:schemeClr val="tx2"/>
                </a:solidFill>
              </a:rPr>
              <a:t> </a:t>
            </a:r>
            <a:r>
              <a:rPr lang="fi-FI" sz="3200" dirty="0" err="1">
                <a:solidFill>
                  <a:schemeClr val="tx2"/>
                </a:solidFill>
              </a:rPr>
              <a:t>appropriate</a:t>
            </a:r>
            <a:r>
              <a:rPr lang="fi-FI" sz="3200" dirty="0">
                <a:solidFill>
                  <a:schemeClr val="tx2"/>
                </a:solidFill>
              </a:rPr>
              <a:t> EA</a:t>
            </a:r>
          </a:p>
        </p:txBody>
      </p:sp>
      <p:grpSp>
        <p:nvGrpSpPr>
          <p:cNvPr id="5" name="Google Shape;195;p15">
            <a:extLst>
              <a:ext uri="{FF2B5EF4-FFF2-40B4-BE49-F238E27FC236}">
                <a16:creationId xmlns:a16="http://schemas.microsoft.com/office/drawing/2014/main" id="{367B13BB-BEFC-2249-0F8A-BD77A68DFAC8}"/>
              </a:ext>
            </a:extLst>
          </p:cNvPr>
          <p:cNvGrpSpPr/>
          <p:nvPr/>
        </p:nvGrpSpPr>
        <p:grpSpPr>
          <a:xfrm>
            <a:off x="3530877" y="1330801"/>
            <a:ext cx="5130245" cy="1615599"/>
            <a:chOff x="2531828" y="1530489"/>
            <a:chExt cx="4080322" cy="1284961"/>
          </a:xfrm>
        </p:grpSpPr>
        <p:pic>
          <p:nvPicPr>
            <p:cNvPr id="6" name="Google Shape;196;p15" descr="\underbrace{\mathbb{x}}_&#10;{\text{Decision}\atop{\text{space}}}&#10;&#10;\rightarrow&#10;&#10;\underbrace{\mathbb{f(x)}}_&#10;{\text{Objective}\atop{\text{space}}}&#10;&#10;\rightarrow&#10;\underbrace{\mathbb{s(f(x), \bar{z})}}_&#10;{\text{Preference}\atop{\text{incorporated space}}&#10;&#10;}" title="MathEquation,#002957">
              <a:extLst>
                <a:ext uri="{FF2B5EF4-FFF2-40B4-BE49-F238E27FC236}">
                  <a16:creationId xmlns:a16="http://schemas.microsoft.com/office/drawing/2014/main" id="{D3C6EDE2-905E-965C-B67B-19E83061FFDB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531828" y="1545450"/>
              <a:ext cx="4080322" cy="127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97;p15" descr="\bar{\mathbb{z}}" title="MathEquation,#002957">
              <a:extLst>
                <a:ext uri="{FF2B5EF4-FFF2-40B4-BE49-F238E27FC236}">
                  <a16:creationId xmlns:a16="http://schemas.microsoft.com/office/drawing/2014/main" id="{16473683-9E36-6DEB-2999-D0F8853B5B7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07425" y="1545452"/>
              <a:ext cx="133024" cy="209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98;p15" descr="\mathbb{s}" title="MathEquation,#002957">
              <a:extLst>
                <a:ext uri="{FF2B5EF4-FFF2-40B4-BE49-F238E27FC236}">
                  <a16:creationId xmlns:a16="http://schemas.microsoft.com/office/drawing/2014/main" id="{DD0BECBA-A19A-AB10-E371-0F89A1D211A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11300" y="1790800"/>
              <a:ext cx="125280" cy="208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99;p15" descr="\mathbb{f}" title="MathEquation,#002957">
              <a:extLst>
                <a:ext uri="{FF2B5EF4-FFF2-40B4-BE49-F238E27FC236}">
                  <a16:creationId xmlns:a16="http://schemas.microsoft.com/office/drawing/2014/main" id="{BC8C0F4B-BB0C-0147-2FA6-54B2DC654C78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58775" y="1530489"/>
              <a:ext cx="98150" cy="2390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oogle Shape;200;p15" descr="\mathbb{R}^n \rightarrow\mathbb{R}^k \rightarrow\mathbb{R}^q" title="MathEquation,#002957">
            <a:extLst>
              <a:ext uri="{FF2B5EF4-FFF2-40B4-BE49-F238E27FC236}">
                <a16:creationId xmlns:a16="http://schemas.microsoft.com/office/drawing/2014/main" id="{71E797AB-AB80-797B-3DD2-B073B4F7C67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6084" y="3012819"/>
            <a:ext cx="2679832" cy="4354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1;p15">
            <a:extLst>
              <a:ext uri="{FF2B5EF4-FFF2-40B4-BE49-F238E27FC236}">
                <a16:creationId xmlns:a16="http://schemas.microsoft.com/office/drawing/2014/main" id="{58A07ADB-FF95-9842-2E49-055194C2BF0A}"/>
              </a:ext>
            </a:extLst>
          </p:cNvPr>
          <p:cNvSpPr txBox="1"/>
          <p:nvPr/>
        </p:nvSpPr>
        <p:spPr>
          <a:xfrm>
            <a:off x="0" y="6102350"/>
            <a:ext cx="12065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Saini, B. S., Hakanen, J., &amp; Miettinen, K. (2020). A New </a:t>
            </a:r>
            <a:r>
              <a:rPr lang="fi-FI" sz="1400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Paradigm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in Interactive </a:t>
            </a:r>
            <a:r>
              <a:rPr lang="fi-FI" sz="1400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Evolutionary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Multiobjective </a:t>
            </a:r>
            <a:r>
              <a:rPr lang="fi-FI" sz="1400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Optimization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. In </a:t>
            </a:r>
            <a:r>
              <a:rPr lang="fi-FI" sz="1400" i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International Conference on </a:t>
            </a:r>
            <a:r>
              <a:rPr lang="fi-FI" sz="1400" i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Parallel</a:t>
            </a:r>
            <a:r>
              <a:rPr lang="fi-FI" sz="1400" i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</a:t>
            </a:r>
            <a:r>
              <a:rPr lang="fi-FI" sz="1400" i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Problem</a:t>
            </a:r>
            <a:r>
              <a:rPr lang="fi-FI" sz="1400" i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</a:t>
            </a:r>
            <a:r>
              <a:rPr lang="fi-FI" sz="1400" i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Solving</a:t>
            </a:r>
            <a:r>
              <a:rPr lang="fi-FI" sz="1400" i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</a:t>
            </a:r>
            <a:r>
              <a:rPr lang="fi-FI" sz="1400" i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from</a:t>
            </a:r>
            <a:r>
              <a:rPr lang="fi-FI" sz="1400" i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</a:t>
            </a:r>
            <a:r>
              <a:rPr lang="fi-FI" sz="1400" i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Nature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(</a:t>
            </a:r>
            <a:r>
              <a:rPr lang="fi-FI" sz="1400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pp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. 243-256). </a:t>
            </a:r>
            <a:r>
              <a:rPr lang="fi-FI" sz="1400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Springer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.</a:t>
            </a:r>
            <a:endParaRPr sz="1400" dirty="0">
              <a:solidFill>
                <a:schemeClr val="dk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Spectral"/>
            </a:endParaRPr>
          </a:p>
        </p:txBody>
      </p:sp>
    </p:spTree>
    <p:extLst>
      <p:ext uri="{BB962C8B-B14F-4D97-AF65-F5344CB8AC3E}">
        <p14:creationId xmlns:p14="http://schemas.microsoft.com/office/powerpoint/2010/main" val="332508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9507-504B-EDA1-76FE-C128DE4E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Preference Incorporated Space (PIS)</a:t>
            </a:r>
          </a:p>
        </p:txBody>
      </p:sp>
      <p:pic>
        <p:nvPicPr>
          <p:cNvPr id="4" name="CircleToSquare@2022-10-25@22-49-10">
            <a:hlinkClick r:id="" action="ppaction://media"/>
            <a:extLst>
              <a:ext uri="{FF2B5EF4-FFF2-40B4-BE49-F238E27FC236}">
                <a16:creationId xmlns:a16="http://schemas.microsoft.com/office/drawing/2014/main" id="{97D83D25-E31E-3441-A4AB-7D2CCCA4E17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9868" y="1773238"/>
            <a:ext cx="7809088" cy="43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F384-E94B-6BD0-C925-A55AC9B0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IOPIS Algorithm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DDDF77-4E66-1E19-7CBE-82BD0267D248}"/>
              </a:ext>
            </a:extLst>
          </p:cNvPr>
          <p:cNvGrpSpPr/>
          <p:nvPr/>
        </p:nvGrpSpPr>
        <p:grpSpPr>
          <a:xfrm>
            <a:off x="1507381" y="1556792"/>
            <a:ext cx="9177237" cy="4004176"/>
            <a:chOff x="1033563" y="2303375"/>
            <a:chExt cx="7054175" cy="3077850"/>
          </a:xfrm>
          <a:solidFill>
            <a:schemeClr val="accent2"/>
          </a:solidFill>
        </p:grpSpPr>
        <p:sp>
          <p:nvSpPr>
            <p:cNvPr id="4" name="Google Shape;209;p16">
              <a:extLst>
                <a:ext uri="{FF2B5EF4-FFF2-40B4-BE49-F238E27FC236}">
                  <a16:creationId xmlns:a16="http://schemas.microsoft.com/office/drawing/2014/main" id="{91C6E074-8518-33D9-C7E4-6540ED04DC35}"/>
                </a:ext>
              </a:extLst>
            </p:cNvPr>
            <p:cNvSpPr/>
            <p:nvPr/>
          </p:nvSpPr>
          <p:spPr>
            <a:xfrm>
              <a:off x="1033563" y="2303375"/>
              <a:ext cx="2808000" cy="1084800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800" dirty="0" err="1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Preference</a:t>
              </a:r>
              <a:r>
                <a:rPr lang="fi-FI" sz="2800" dirty="0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 </a:t>
              </a:r>
              <a:r>
                <a:rPr lang="fi-FI" sz="2800" dirty="0" err="1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elicitation</a:t>
              </a:r>
              <a:endParaRPr sz="2800" dirty="0">
                <a:solidFill>
                  <a:schemeClr val="bg1"/>
                </a:solidFill>
                <a:ea typeface="Spectral"/>
                <a:cs typeface="Spectral"/>
                <a:sym typeface="Spectral"/>
              </a:endParaRPr>
            </a:p>
          </p:txBody>
        </p:sp>
        <p:sp>
          <p:nvSpPr>
            <p:cNvPr id="5" name="Google Shape;210;p16">
              <a:extLst>
                <a:ext uri="{FF2B5EF4-FFF2-40B4-BE49-F238E27FC236}">
                  <a16:creationId xmlns:a16="http://schemas.microsoft.com/office/drawing/2014/main" id="{AC709936-ED9C-2DEB-27AF-668CAE830E74}"/>
                </a:ext>
              </a:extLst>
            </p:cNvPr>
            <p:cNvSpPr/>
            <p:nvPr/>
          </p:nvSpPr>
          <p:spPr>
            <a:xfrm>
              <a:off x="5279738" y="2303375"/>
              <a:ext cx="2808000" cy="1084800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800" dirty="0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PIS </a:t>
              </a:r>
              <a:r>
                <a:rPr lang="fi-FI" sz="2800" dirty="0" err="1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creation</a:t>
              </a:r>
              <a:endParaRPr sz="2800" dirty="0">
                <a:solidFill>
                  <a:schemeClr val="bg1"/>
                </a:solidFill>
                <a:ea typeface="Spectral"/>
                <a:cs typeface="Spectral"/>
                <a:sym typeface="Spectral"/>
              </a:endParaRPr>
            </a:p>
          </p:txBody>
        </p:sp>
        <p:sp>
          <p:nvSpPr>
            <p:cNvPr id="6" name="Google Shape;211;p16">
              <a:extLst>
                <a:ext uri="{FF2B5EF4-FFF2-40B4-BE49-F238E27FC236}">
                  <a16:creationId xmlns:a16="http://schemas.microsoft.com/office/drawing/2014/main" id="{A89833B7-5A69-7F4B-6AD4-0C2EF0EFDE69}"/>
                </a:ext>
              </a:extLst>
            </p:cNvPr>
            <p:cNvSpPr/>
            <p:nvPr/>
          </p:nvSpPr>
          <p:spPr>
            <a:xfrm>
              <a:off x="5279738" y="4296425"/>
              <a:ext cx="2808000" cy="1084800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800" dirty="0" err="1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Optimization</a:t>
              </a:r>
              <a:r>
                <a:rPr lang="fi-FI" sz="2800" dirty="0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 in </a:t>
              </a:r>
              <a:r>
                <a:rPr lang="fi-FI" sz="2800" dirty="0" err="1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the</a:t>
              </a:r>
              <a:r>
                <a:rPr lang="fi-FI" sz="2800" dirty="0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 PIS </a:t>
              </a:r>
              <a:r>
                <a:rPr lang="fi-FI" sz="2800" dirty="0" err="1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with</a:t>
              </a:r>
              <a:r>
                <a:rPr lang="fi-FI" sz="2800" dirty="0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 EA</a:t>
              </a:r>
              <a:endParaRPr sz="2800" dirty="0">
                <a:solidFill>
                  <a:schemeClr val="bg1"/>
                </a:solidFill>
                <a:ea typeface="Spectral"/>
                <a:cs typeface="Spectral"/>
                <a:sym typeface="Spectral"/>
              </a:endParaRPr>
            </a:p>
          </p:txBody>
        </p:sp>
        <p:sp>
          <p:nvSpPr>
            <p:cNvPr id="7" name="Google Shape;212;p16">
              <a:extLst>
                <a:ext uri="{FF2B5EF4-FFF2-40B4-BE49-F238E27FC236}">
                  <a16:creationId xmlns:a16="http://schemas.microsoft.com/office/drawing/2014/main" id="{A0D45029-7220-C29B-6CC1-7078DD49FC62}"/>
                </a:ext>
              </a:extLst>
            </p:cNvPr>
            <p:cNvSpPr/>
            <p:nvPr/>
          </p:nvSpPr>
          <p:spPr>
            <a:xfrm>
              <a:off x="1033563" y="4296425"/>
              <a:ext cx="2808000" cy="1084800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2800">
                  <a:solidFill>
                    <a:schemeClr val="bg1"/>
                  </a:solidFill>
                  <a:ea typeface="Spectral"/>
                  <a:cs typeface="Spectral"/>
                  <a:sym typeface="Spectral"/>
                </a:rPr>
                <a:t>Display solutions from final EA population</a:t>
              </a:r>
              <a:endParaRPr sz="2800">
                <a:solidFill>
                  <a:schemeClr val="bg1"/>
                </a:solidFill>
                <a:ea typeface="Spectral"/>
                <a:cs typeface="Spectral"/>
                <a:sym typeface="Spectral"/>
              </a:endParaRPr>
            </a:p>
          </p:txBody>
        </p:sp>
        <p:cxnSp>
          <p:nvCxnSpPr>
            <p:cNvPr id="8" name="Google Shape;214;p16">
              <a:extLst>
                <a:ext uri="{FF2B5EF4-FFF2-40B4-BE49-F238E27FC236}">
                  <a16:creationId xmlns:a16="http://schemas.microsoft.com/office/drawing/2014/main" id="{5CA2F333-548A-CC06-6BF9-90349371D1BA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>
              <a:off x="3841563" y="2845775"/>
              <a:ext cx="1438200" cy="600"/>
            </a:xfrm>
            <a:prstGeom prst="bentConnector3">
              <a:avLst>
                <a:gd name="adj1" fmla="val 49999"/>
              </a:avLst>
            </a:pr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9" name="Google Shape;215;p16">
              <a:extLst>
                <a:ext uri="{FF2B5EF4-FFF2-40B4-BE49-F238E27FC236}">
                  <a16:creationId xmlns:a16="http://schemas.microsoft.com/office/drawing/2014/main" id="{70A7612E-E3E8-F9D3-D72A-0934C617A5CF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rot="-5400000" flipH="1">
              <a:off x="6229838" y="3842075"/>
              <a:ext cx="908400" cy="600"/>
            </a:xfrm>
            <a:prstGeom prst="bentConnector3">
              <a:avLst>
                <a:gd name="adj1" fmla="val 49992"/>
              </a:avLst>
            </a:pr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0" name="Google Shape;216;p16">
              <a:extLst>
                <a:ext uri="{FF2B5EF4-FFF2-40B4-BE49-F238E27FC236}">
                  <a16:creationId xmlns:a16="http://schemas.microsoft.com/office/drawing/2014/main" id="{99AE122E-E83B-B79A-AD77-F018F6CEE338}"/>
                </a:ext>
              </a:extLst>
            </p:cNvPr>
            <p:cNvCxnSpPr>
              <a:stCxn id="6" idx="1"/>
              <a:endCxn id="7" idx="3"/>
            </p:cNvCxnSpPr>
            <p:nvPr/>
          </p:nvCxnSpPr>
          <p:spPr>
            <a:xfrm flipH="1">
              <a:off x="3841538" y="4838825"/>
              <a:ext cx="1438200" cy="600"/>
            </a:xfrm>
            <a:prstGeom prst="bentConnector3">
              <a:avLst>
                <a:gd name="adj1" fmla="val 49999"/>
              </a:avLst>
            </a:pr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1" name="Google Shape;217;p16">
              <a:extLst>
                <a:ext uri="{FF2B5EF4-FFF2-40B4-BE49-F238E27FC236}">
                  <a16:creationId xmlns:a16="http://schemas.microsoft.com/office/drawing/2014/main" id="{ED13B3AD-4774-7422-F1DE-BB36DCFBA213}"/>
                </a:ext>
              </a:extLst>
            </p:cNvPr>
            <p:cNvCxnSpPr>
              <a:stCxn id="7" idx="0"/>
              <a:endCxn id="4" idx="2"/>
            </p:cNvCxnSpPr>
            <p:nvPr/>
          </p:nvCxnSpPr>
          <p:spPr>
            <a:xfrm rot="-5400000">
              <a:off x="1983813" y="3842075"/>
              <a:ext cx="908100" cy="600"/>
            </a:xfrm>
            <a:prstGeom prst="bentConnector3">
              <a:avLst>
                <a:gd name="adj1" fmla="val 50008"/>
              </a:avLst>
            </a:pr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13" name="Google Shape;201;p15">
            <a:extLst>
              <a:ext uri="{FF2B5EF4-FFF2-40B4-BE49-F238E27FC236}">
                <a16:creationId xmlns:a16="http://schemas.microsoft.com/office/drawing/2014/main" id="{633F615E-0745-9EF2-561B-B324E6D77298}"/>
              </a:ext>
            </a:extLst>
          </p:cNvPr>
          <p:cNvSpPr txBox="1"/>
          <p:nvPr/>
        </p:nvSpPr>
        <p:spPr>
          <a:xfrm>
            <a:off x="0" y="6102350"/>
            <a:ext cx="12065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Saini, B. S., Hakanen, J., &amp; Miettinen, K. (2020). A New </a:t>
            </a:r>
            <a:r>
              <a:rPr lang="fi-FI" sz="1400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Paradigm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in Interactive </a:t>
            </a:r>
            <a:r>
              <a:rPr lang="fi-FI" sz="1400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Evolutionary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Multiobjective </a:t>
            </a:r>
            <a:r>
              <a:rPr lang="fi-FI" sz="1400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Optimization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. In </a:t>
            </a:r>
            <a:r>
              <a:rPr lang="fi-FI" sz="1400" i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International Conference on </a:t>
            </a:r>
            <a:r>
              <a:rPr lang="fi-FI" sz="1400" i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Parallel</a:t>
            </a:r>
            <a:r>
              <a:rPr lang="fi-FI" sz="1400" i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</a:t>
            </a:r>
            <a:r>
              <a:rPr lang="fi-FI" sz="1400" i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Problem</a:t>
            </a:r>
            <a:r>
              <a:rPr lang="fi-FI" sz="1400" i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</a:t>
            </a:r>
            <a:r>
              <a:rPr lang="fi-FI" sz="1400" i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Solving</a:t>
            </a:r>
            <a:r>
              <a:rPr lang="fi-FI" sz="1400" i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</a:t>
            </a:r>
            <a:r>
              <a:rPr lang="fi-FI" sz="1400" i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from</a:t>
            </a:r>
            <a:r>
              <a:rPr lang="fi-FI" sz="1400" i="1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</a:t>
            </a:r>
            <a:r>
              <a:rPr lang="fi-FI" sz="1400" i="1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Nature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 (</a:t>
            </a:r>
            <a:r>
              <a:rPr lang="fi-FI" sz="1400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pp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. 243-256). </a:t>
            </a:r>
            <a:r>
              <a:rPr lang="fi-FI" sz="1400" dirty="0" err="1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Springer</a:t>
            </a:r>
            <a:r>
              <a:rPr lang="fi-FI" sz="14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Spectral"/>
              </a:rPr>
              <a:t>.</a:t>
            </a:r>
            <a:endParaRPr sz="1400" dirty="0">
              <a:solidFill>
                <a:schemeClr val="dk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Spectral"/>
            </a:endParaRPr>
          </a:p>
        </p:txBody>
      </p:sp>
    </p:spTree>
    <p:extLst>
      <p:ext uri="{BB962C8B-B14F-4D97-AF65-F5344CB8AC3E}">
        <p14:creationId xmlns:p14="http://schemas.microsoft.com/office/powerpoint/2010/main" val="119148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CF8D-D445-FD46-70FF-45010743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IOPIS Algorithm</a:t>
            </a:r>
          </a:p>
        </p:txBody>
      </p:sp>
      <p:sp>
        <p:nvSpPr>
          <p:cNvPr id="5" name="Google Shape;227;p17">
            <a:extLst>
              <a:ext uri="{FF2B5EF4-FFF2-40B4-BE49-F238E27FC236}">
                <a16:creationId xmlns:a16="http://schemas.microsoft.com/office/drawing/2014/main" id="{7E615ACA-5FC1-DBB3-9267-FF3C773D3678}"/>
              </a:ext>
            </a:extLst>
          </p:cNvPr>
          <p:cNvSpPr txBox="1"/>
          <p:nvPr/>
        </p:nvSpPr>
        <p:spPr>
          <a:xfrm>
            <a:off x="2367296" y="5801964"/>
            <a:ext cx="786890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solidFill>
                  <a:schemeClr val="tx2"/>
                </a:solidFill>
                <a:ea typeface="Spectral"/>
                <a:cs typeface="Spectral"/>
                <a:sym typeface="Spectral"/>
              </a:rPr>
              <a:t>Solutions </a:t>
            </a:r>
            <a:r>
              <a:rPr lang="fi-FI" dirty="0" err="1">
                <a:solidFill>
                  <a:schemeClr val="tx2"/>
                </a:solidFill>
                <a:ea typeface="Spectral"/>
                <a:cs typeface="Spectral"/>
                <a:sym typeface="Spectral"/>
              </a:rPr>
              <a:t>obtained</a:t>
            </a:r>
            <a:r>
              <a:rPr lang="fi-FI" dirty="0">
                <a:solidFill>
                  <a:schemeClr val="tx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Spectral"/>
                <a:cs typeface="Spectral"/>
                <a:sym typeface="Spectral"/>
              </a:rPr>
              <a:t>with</a:t>
            </a:r>
            <a:r>
              <a:rPr lang="fi-FI" dirty="0">
                <a:solidFill>
                  <a:schemeClr val="tx2"/>
                </a:solidFill>
                <a:ea typeface="Spectral"/>
                <a:cs typeface="Spectral"/>
                <a:sym typeface="Spectral"/>
              </a:rPr>
              <a:t> IOPIS/NSGA-III for </a:t>
            </a:r>
            <a:r>
              <a:rPr lang="fi-FI" dirty="0" err="1">
                <a:solidFill>
                  <a:schemeClr val="tx2"/>
                </a:solidFill>
                <a:ea typeface="Spectral"/>
                <a:cs typeface="Spectral"/>
                <a:sym typeface="Spectral"/>
              </a:rPr>
              <a:t>the</a:t>
            </a:r>
            <a:r>
              <a:rPr lang="fi-FI" dirty="0">
                <a:solidFill>
                  <a:schemeClr val="tx2"/>
                </a:solidFill>
                <a:ea typeface="Spectral"/>
                <a:cs typeface="Spectral"/>
                <a:sym typeface="Spectral"/>
              </a:rPr>
              <a:t> ZDT2 </a:t>
            </a:r>
            <a:r>
              <a:rPr lang="fi-FI" dirty="0" err="1">
                <a:solidFill>
                  <a:schemeClr val="tx2"/>
                </a:solidFill>
                <a:ea typeface="Spectral"/>
                <a:cs typeface="Spectral"/>
                <a:sym typeface="Spectral"/>
              </a:rPr>
              <a:t>problem</a:t>
            </a:r>
            <a:endParaRPr dirty="0">
              <a:solidFill>
                <a:schemeClr val="tx2"/>
              </a:solidFill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  <a:ea typeface="Spectral"/>
              <a:cs typeface="Spectral"/>
              <a:sym typeface="Spectr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B7BB4-99AF-D96E-E4F9-75824AC00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80" y="1768996"/>
            <a:ext cx="10255735" cy="38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1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B4-6476-51E0-5123-42DFA3A9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IOPIS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FAEEB-6C3E-6719-D822-D415AD6E8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aramond" panose="02020404030301010803" pitchFamily="18" charset="0"/>
              <a:buChar char="+"/>
            </a:pPr>
            <a:r>
              <a:rPr lang="en-GB" sz="3600" dirty="0">
                <a:solidFill>
                  <a:schemeClr val="tx2"/>
                </a:solidFill>
              </a:rPr>
              <a:t>Control over the number of dimensions</a:t>
            </a:r>
          </a:p>
          <a:p>
            <a:pPr>
              <a:buFont typeface="Garamond" panose="02020404030301010803" pitchFamily="18" charset="0"/>
              <a:buChar char="+"/>
            </a:pPr>
            <a:r>
              <a:rPr lang="en-GB" sz="3600" dirty="0">
                <a:solidFill>
                  <a:schemeClr val="tx2"/>
                </a:solidFill>
              </a:rPr>
              <a:t>Make any (no preference) EA interactive</a:t>
            </a:r>
          </a:p>
          <a:p>
            <a:pPr>
              <a:buFont typeface="Garamond" panose="02020404030301010803" pitchFamily="18" charset="0"/>
              <a:buChar char="+"/>
            </a:pPr>
            <a:r>
              <a:rPr lang="en-GB" sz="3600" dirty="0">
                <a:solidFill>
                  <a:schemeClr val="tx2"/>
                </a:solidFill>
              </a:rPr>
              <a:t>Guaranteed to find preferred and Pareto optimal solutions for any preference</a:t>
            </a:r>
          </a:p>
          <a:p>
            <a:pPr>
              <a:buFont typeface="Garamond" panose="02020404030301010803" pitchFamily="18" charset="0"/>
              <a:buChar char="+"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Font typeface="Garamond" panose="02020404030301010803" pitchFamily="18" charset="0"/>
              <a:buChar char="-"/>
            </a:pPr>
            <a:r>
              <a:rPr lang="en-IN" sz="3600" dirty="0">
                <a:solidFill>
                  <a:schemeClr val="tx2"/>
                </a:solidFill>
              </a:rPr>
              <a:t>The front collapses to a single point in certain situations.</a:t>
            </a:r>
          </a:p>
        </p:txBody>
      </p:sp>
    </p:spTree>
    <p:extLst>
      <p:ext uri="{BB962C8B-B14F-4D97-AF65-F5344CB8AC3E}">
        <p14:creationId xmlns:p14="http://schemas.microsoft.com/office/powerpoint/2010/main" val="3383323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464E9-12A8-2DC3-A297-B86E9F4DD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0" dirty="0"/>
              <a:t>IOPIS Variants</a:t>
            </a:r>
          </a:p>
        </p:txBody>
      </p:sp>
    </p:spTree>
    <p:extLst>
      <p:ext uri="{BB962C8B-B14F-4D97-AF65-F5344CB8AC3E}">
        <p14:creationId xmlns:p14="http://schemas.microsoft.com/office/powerpoint/2010/main" val="365116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109C17-44C2-B392-7E21-A984FDE5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IOPIS/GLIDE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2E3BE-12A1-38C6-B298-61021F2DA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928829"/>
            <a:ext cx="11229363" cy="3237022"/>
          </a:xfrm>
        </p:spPr>
        <p:txBody>
          <a:bodyPr/>
          <a:lstStyle/>
          <a:p>
            <a:r>
              <a:rPr lang="en-GB" sz="3600" dirty="0">
                <a:solidFill>
                  <a:schemeClr val="tx2"/>
                </a:solidFill>
              </a:rPr>
              <a:t>Incorporates the GLIDE-II framework into IOPIS.</a:t>
            </a:r>
          </a:p>
          <a:p>
            <a:r>
              <a:rPr lang="en-GB" sz="3600" dirty="0">
                <a:solidFill>
                  <a:schemeClr val="tx2"/>
                </a:solidFill>
              </a:rPr>
              <a:t>Enables using many different kinds of scalarization functions</a:t>
            </a:r>
          </a:p>
          <a:p>
            <a:r>
              <a:rPr lang="en-GB" sz="3600" dirty="0">
                <a:solidFill>
                  <a:schemeClr val="tx2"/>
                </a:solidFill>
              </a:rPr>
              <a:t>Lets the DM provide preferences in different formats.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51CB2-F07D-EE61-C538-717DA1D57EB7}"/>
              </a:ext>
            </a:extLst>
          </p:cNvPr>
          <p:cNvSpPr txBox="1"/>
          <p:nvPr/>
        </p:nvSpPr>
        <p:spPr>
          <a:xfrm>
            <a:off x="622300" y="1556792"/>
            <a:ext cx="1094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Add support for many more scalarization functions!</a:t>
            </a:r>
          </a:p>
        </p:txBody>
      </p:sp>
      <p:sp>
        <p:nvSpPr>
          <p:cNvPr id="18" name="Google Shape;97;p11">
            <a:extLst>
              <a:ext uri="{FF2B5EF4-FFF2-40B4-BE49-F238E27FC236}">
                <a16:creationId xmlns:a16="http://schemas.microsoft.com/office/drawing/2014/main" id="{C5964A89-06EB-50ED-BAB4-E8515DA69B84}"/>
              </a:ext>
            </a:extLst>
          </p:cNvPr>
          <p:cNvSpPr txBox="1"/>
          <p:nvPr/>
        </p:nvSpPr>
        <p:spPr>
          <a:xfrm>
            <a:off x="68462" y="6127212"/>
            <a:ext cx="11999042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Ruiz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, F.,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Luque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, M. &amp; Miettinen, K.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Improving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the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computational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efficiency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in a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global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formulation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(GLIDE) for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interactive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multiobjective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optimization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. Ann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Oper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Res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197, 47–70 (2012).</a:t>
            </a:r>
            <a:endParaRPr sz="1400" dirty="0">
              <a:solidFill>
                <a:schemeClr val="dk2"/>
              </a:solidFill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ea typeface="Spectral"/>
              <a:cs typeface="Spectral"/>
              <a:sym typeface="Spectral"/>
            </a:endParaRPr>
          </a:p>
        </p:txBody>
      </p:sp>
    </p:spTree>
    <p:extLst>
      <p:ext uri="{BB962C8B-B14F-4D97-AF65-F5344CB8AC3E}">
        <p14:creationId xmlns:p14="http://schemas.microsoft.com/office/powerpoint/2010/main" val="250840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43DE-8C14-66D0-C237-61B1A284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MultiDM</a:t>
            </a:r>
            <a:r>
              <a:rPr lang="en-GB" dirty="0"/>
              <a:t>/IOPIS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7CC5-CB29-8A22-4B00-F0496320D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665520"/>
            <a:ext cx="11229363" cy="2262079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Same guarantees as the original IOPIS algorithm. Moreover…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Enables multiple DMs to provide preferences interactively.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Number of dimensions for optimization = number of DMs.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</a:rPr>
              <a:t>Support multiple DMs using any EA.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Lato" panose="020F0502020204030203" pitchFamily="34" charset="0"/>
              </a:rPr>
              <a:t>The DMs can give preferences in different formats (if different scalarization functions are used to create the PIS).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8C9A0-0061-D364-D2E2-514B44423C80}"/>
              </a:ext>
            </a:extLst>
          </p:cNvPr>
          <p:cNvSpPr txBox="1"/>
          <p:nvPr/>
        </p:nvSpPr>
        <p:spPr>
          <a:xfrm>
            <a:off x="404117" y="1289217"/>
            <a:ext cx="10759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Provide different preferences to the scalarization functions forming the PIS!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008D7-BDE7-4FF7-92B4-73C30EFE88B1}"/>
              </a:ext>
            </a:extLst>
          </p:cNvPr>
          <p:cNvSpPr txBox="1"/>
          <p:nvPr/>
        </p:nvSpPr>
        <p:spPr>
          <a:xfrm>
            <a:off x="0" y="5823129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Saini, B.S., Chakrabarti, D.,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Chakraborti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N.,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Shavazipour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B., Miettinen, K.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Interactive Data-driven Multiobjective Optimization of Metallurgical Properties of </a:t>
            </a:r>
            <a:r>
              <a:rPr lang="en-GB" sz="1800" b="0" i="1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Microalloyed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Steels using the DESDEO Framework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Engineering Applications of Artificial Intelligence, 120, article 105918, 2023.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508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787D81-3CB5-BB25-5165-8B0F11D49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0" dirty="0"/>
              <a:t>The Future of IOPIS</a:t>
            </a:r>
          </a:p>
        </p:txBody>
      </p:sp>
    </p:spTree>
    <p:extLst>
      <p:ext uri="{BB962C8B-B14F-4D97-AF65-F5344CB8AC3E}">
        <p14:creationId xmlns:p14="http://schemas.microsoft.com/office/powerpoint/2010/main" val="9723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EBAA09-7C53-212A-CC52-C8A9205F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open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55D1C-F346-6DC5-98E0-E9077DFCC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2"/>
                </a:solidFill>
              </a:rPr>
              <a:t>How to choose scalarization functions to build the PIS?</a:t>
            </a:r>
          </a:p>
          <a:p>
            <a:r>
              <a:rPr lang="en-GB" sz="3600" dirty="0">
                <a:solidFill>
                  <a:schemeClr val="tx2"/>
                </a:solidFill>
              </a:rPr>
              <a:t>How to change the set of scalarization functions if DM is not happy with the distribution of solutions?</a:t>
            </a:r>
          </a:p>
          <a:p>
            <a:r>
              <a:rPr lang="en-GB" sz="3600" dirty="0">
                <a:solidFill>
                  <a:schemeClr val="tx2"/>
                </a:solidFill>
              </a:rPr>
              <a:t>How to avoid cases of the Pareto front from IOPIS collapsing to a single point?</a:t>
            </a:r>
          </a:p>
        </p:txBody>
      </p:sp>
    </p:spTree>
    <p:extLst>
      <p:ext uri="{BB962C8B-B14F-4D97-AF65-F5344CB8AC3E}">
        <p14:creationId xmlns:p14="http://schemas.microsoft.com/office/powerpoint/2010/main" val="109636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3DA420-DCDB-B860-7786-0CBEF746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2007D-F013-F282-9303-7BE9BF134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IOPIS</a:t>
            </a:r>
          </a:p>
          <a:p>
            <a:pPr lvl="1"/>
            <a:r>
              <a:rPr lang="en-US" dirty="0"/>
              <a:t>Multiobjective Optimization</a:t>
            </a:r>
          </a:p>
          <a:p>
            <a:pPr lvl="1"/>
            <a:r>
              <a:rPr lang="en-US" dirty="0"/>
              <a:t>Scalarization functions</a:t>
            </a:r>
          </a:p>
          <a:p>
            <a:pPr lvl="1"/>
            <a:r>
              <a:rPr lang="en-US" dirty="0"/>
              <a:t>Preference Incorporated Space</a:t>
            </a:r>
          </a:p>
          <a:p>
            <a:pPr lvl="1"/>
            <a:r>
              <a:rPr lang="en-US" dirty="0"/>
              <a:t>The IOPIS algorithm</a:t>
            </a:r>
          </a:p>
          <a:p>
            <a:r>
              <a:rPr lang="en-US" dirty="0"/>
              <a:t>IOPIS variants</a:t>
            </a:r>
          </a:p>
          <a:p>
            <a:pPr lvl="1"/>
            <a:r>
              <a:rPr lang="en-US" dirty="0"/>
              <a:t>IOPIS/GLIDE</a:t>
            </a:r>
          </a:p>
          <a:p>
            <a:pPr lvl="1"/>
            <a:r>
              <a:rPr lang="en-US" dirty="0" err="1"/>
              <a:t>MultiDM</a:t>
            </a:r>
            <a:r>
              <a:rPr lang="en-US" dirty="0"/>
              <a:t>/IOPIS</a:t>
            </a:r>
          </a:p>
          <a:p>
            <a:r>
              <a:rPr lang="en-US" dirty="0"/>
              <a:t>The future of IOPIS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88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5ADD-8F2A-5059-DE47-DCB4EC3C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new IOPIS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7B13-9A87-C88B-6646-19375841C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Let’s create a version of IOPIS that finds all “preferred” solutions.</a:t>
            </a:r>
          </a:p>
          <a:p>
            <a:pPr lvl="1"/>
            <a:r>
              <a:rPr lang="en-GB" sz="2400" dirty="0"/>
              <a:t>Pareto optimal solutions that either dominate or are dominated by the current preference.</a:t>
            </a:r>
          </a:p>
          <a:p>
            <a:pPr lvl="1"/>
            <a:r>
              <a:rPr lang="en-GB" sz="2400" dirty="0"/>
              <a:t>A “super-set” of the original IOPIS algorithm</a:t>
            </a:r>
          </a:p>
          <a:p>
            <a:r>
              <a:rPr lang="en-GB" sz="2600" dirty="0"/>
              <a:t>The number of scalarization functions needed for this is the same as the number of objectives.</a:t>
            </a:r>
          </a:p>
          <a:p>
            <a:pPr lvl="1"/>
            <a:r>
              <a:rPr lang="en-GB" sz="2400" dirty="0"/>
              <a:t>Allows us to dynamically change the number of scalarization functions when needed.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3511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6CCE-17BD-B929-DC40-173A5C4F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new IOPIS algorithm: An example</a:t>
            </a:r>
          </a:p>
        </p:txBody>
      </p:sp>
      <p:pic>
        <p:nvPicPr>
          <p:cNvPr id="10" name="dynIOPIS">
            <a:hlinkClick r:id="" action="ppaction://media"/>
            <a:extLst>
              <a:ext uri="{FF2B5EF4-FFF2-40B4-BE49-F238E27FC236}">
                <a16:creationId xmlns:a16="http://schemas.microsoft.com/office/drawing/2014/main" id="{5440D68E-0910-31D7-0716-DAA5DC7055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0722" y="1181100"/>
            <a:ext cx="8282755" cy="5676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841DB-98DF-A585-748A-54A6657133E8}"/>
              </a:ext>
            </a:extLst>
          </p:cNvPr>
          <p:cNvSpPr txBox="1"/>
          <p:nvPr/>
        </p:nvSpPr>
        <p:spPr>
          <a:xfrm>
            <a:off x="138523" y="1799977"/>
            <a:ext cx="35063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Start with the default IOPIS algorithm.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Add additional scalarization functions, for example, when DM asks for more diversity.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Scalarization functions can be chosen to provide diversity along chosen directions.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In the extreme case, the PIS will return ALL Pareto optimal and preferable solutions.</a:t>
            </a:r>
          </a:p>
        </p:txBody>
      </p:sp>
    </p:spTree>
    <p:extLst>
      <p:ext uri="{BB962C8B-B14F-4D97-AF65-F5344CB8AC3E}">
        <p14:creationId xmlns:p14="http://schemas.microsoft.com/office/powerpoint/2010/main" val="13425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0BFB-E70A-0F97-FFD6-35C382AC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new IOPIS algorithm: Additional scalarizing functions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16FA6E-9DA0-3F35-4678-1AABD2F44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893" y="1608332"/>
            <a:ext cx="7542345" cy="1364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E7F1A-03D7-7F18-8B8F-1CF402EA66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2" y="3206205"/>
            <a:ext cx="5158067" cy="3175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676BC-4E1E-B1CA-C56B-42F5F4E97E46}"/>
              </a:ext>
            </a:extLst>
          </p:cNvPr>
          <p:cNvSpPr txBox="1"/>
          <p:nvPr/>
        </p:nvSpPr>
        <p:spPr>
          <a:xfrm>
            <a:off x="6096000" y="3596899"/>
            <a:ext cx="5710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if a solution dominating the reference point has been found.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8A0B5-A2B6-D16A-C89A-455B3E9FE22D}"/>
              </a:ext>
            </a:extLst>
          </p:cNvPr>
          <p:cNvSpPr txBox="1"/>
          <p:nvPr/>
        </p:nvSpPr>
        <p:spPr>
          <a:xfrm>
            <a:off x="8125584" y="1778466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, for </a:t>
            </a:r>
            <a:r>
              <a:rPr lang="en-GB" sz="2800" i="1" dirty="0" err="1"/>
              <a:t>i</a:t>
            </a:r>
            <a:r>
              <a:rPr lang="en-GB" sz="2800" i="1" dirty="0"/>
              <a:t> </a:t>
            </a:r>
            <a:r>
              <a:rPr lang="en-GB" sz="2800" dirty="0"/>
              <a:t>in </a:t>
            </a:r>
            <a:r>
              <a:rPr lang="en-GB" sz="2800" i="1" dirty="0"/>
              <a:t>1…k.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ED1C5-B2AD-2526-78E3-355D96B5999B}"/>
              </a:ext>
            </a:extLst>
          </p:cNvPr>
          <p:cNvSpPr txBox="1"/>
          <p:nvPr/>
        </p:nvSpPr>
        <p:spPr>
          <a:xfrm>
            <a:off x="6096000" y="5153721"/>
            <a:ext cx="591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if a solution dominating the reference point has </a:t>
            </a:r>
            <a:r>
              <a:rPr lang="en-GB" sz="2800" u="sng" dirty="0"/>
              <a:t>not</a:t>
            </a:r>
            <a:r>
              <a:rPr lang="en-GB" sz="2800" dirty="0"/>
              <a:t> been found.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6DB3B-A593-D71B-F5CF-2C5FD59A03EC}"/>
              </a:ext>
            </a:extLst>
          </p:cNvPr>
          <p:cNvSpPr txBox="1"/>
          <p:nvPr/>
        </p:nvSpPr>
        <p:spPr>
          <a:xfrm>
            <a:off x="566001" y="634365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</a:t>
            </a:r>
            <a:r>
              <a:rPr lang="en-GB" dirty="0"/>
              <a:t> is a large real number.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14948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3E16-6384-B83E-483F-904CBF11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A309-0DB8-4C0D-3E42-ABA9A5B94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2"/>
                </a:solidFill>
              </a:rPr>
              <a:t>The IOPIS algorithm brings forth a new paradigm in interactive evolutionary multiobjective optimization.</a:t>
            </a:r>
          </a:p>
          <a:p>
            <a:r>
              <a:rPr lang="en-GB" sz="2400" dirty="0">
                <a:solidFill>
                  <a:schemeClr val="tx2"/>
                </a:solidFill>
              </a:rPr>
              <a:t>Provides a modular way to incorporate preferences of one or more DMs.</a:t>
            </a:r>
          </a:p>
          <a:p>
            <a:r>
              <a:rPr lang="en-GB" sz="2400" dirty="0">
                <a:solidFill>
                  <a:schemeClr val="tx2"/>
                </a:solidFill>
              </a:rPr>
              <a:t>Provides new ways to tackle important challenges, e.g., group decision making.</a:t>
            </a:r>
          </a:p>
          <a:p>
            <a:r>
              <a:rPr lang="en-GB" sz="2400" dirty="0">
                <a:solidFill>
                  <a:schemeClr val="tx2"/>
                </a:solidFill>
              </a:rPr>
              <a:t>Creating new variants of IOPIS is trivial with DESDEO.</a:t>
            </a:r>
          </a:p>
          <a:p>
            <a:r>
              <a:rPr lang="en-GB" sz="2400" dirty="0">
                <a:solidFill>
                  <a:schemeClr val="tx2"/>
                </a:solidFill>
              </a:rPr>
              <a:t>We have developed a new variant that lets us dynamically adjust the PIS to fit the DM needs.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But many directions of future research remain open…</a:t>
            </a:r>
          </a:p>
        </p:txBody>
      </p:sp>
    </p:spTree>
    <p:extLst>
      <p:ext uri="{BB962C8B-B14F-4D97-AF65-F5344CB8AC3E}">
        <p14:creationId xmlns:p14="http://schemas.microsoft.com/office/powerpoint/2010/main" val="3327486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EBAA09-7C53-212A-CC52-C8A9205F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 more open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55D1C-F346-6DC5-98E0-E9077DFCC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2"/>
                </a:solidFill>
              </a:rPr>
              <a:t>How to build a </a:t>
            </a:r>
            <a:r>
              <a:rPr lang="en-GB" sz="2800" b="1" dirty="0">
                <a:solidFill>
                  <a:schemeClr val="tx2"/>
                </a:solidFill>
              </a:rPr>
              <a:t>user interface</a:t>
            </a:r>
            <a:r>
              <a:rPr lang="en-GB" sz="2800" dirty="0">
                <a:solidFill>
                  <a:schemeClr val="tx2"/>
                </a:solidFill>
              </a:rPr>
              <a:t> for IOPIS: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Include different scalarization function options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Include many evolutionary algorithms options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Include different ways of providing preferences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Support multiple DMs?</a:t>
            </a:r>
          </a:p>
          <a:p>
            <a:r>
              <a:rPr lang="en-GB" sz="2800" dirty="0">
                <a:solidFill>
                  <a:schemeClr val="tx2"/>
                </a:solidFill>
              </a:rPr>
              <a:t>How can </a:t>
            </a:r>
            <a:r>
              <a:rPr lang="en-GB" sz="2800" b="1" dirty="0">
                <a:solidFill>
                  <a:schemeClr val="tx2"/>
                </a:solidFill>
              </a:rPr>
              <a:t>surrogate models</a:t>
            </a:r>
            <a:r>
              <a:rPr lang="en-GB" sz="2800" dirty="0">
                <a:solidFill>
                  <a:schemeClr val="tx2"/>
                </a:solidFill>
              </a:rPr>
              <a:t> be used effectively with IOPIS in challenging problems?</a:t>
            </a:r>
          </a:p>
          <a:p>
            <a:r>
              <a:rPr lang="en-GB" sz="2800" dirty="0">
                <a:solidFill>
                  <a:schemeClr val="tx2"/>
                </a:solidFill>
              </a:rPr>
              <a:t>How to provide </a:t>
            </a:r>
            <a:r>
              <a:rPr lang="en-GB" sz="2800" b="1" dirty="0">
                <a:solidFill>
                  <a:schemeClr val="tx2"/>
                </a:solidFill>
              </a:rPr>
              <a:t>explanations</a:t>
            </a:r>
            <a:r>
              <a:rPr lang="en-GB" sz="2800" dirty="0">
                <a:solidFill>
                  <a:schemeClr val="tx2"/>
                </a:solidFill>
              </a:rPr>
              <a:t> about the solutions found by IOPIS?</a:t>
            </a:r>
          </a:p>
          <a:p>
            <a:r>
              <a:rPr lang="en-GB" sz="2800" dirty="0">
                <a:solidFill>
                  <a:schemeClr val="tx2"/>
                </a:solidFill>
              </a:rPr>
              <a:t>And many more..</a:t>
            </a:r>
          </a:p>
        </p:txBody>
      </p:sp>
    </p:spTree>
    <p:extLst>
      <p:ext uri="{BB962C8B-B14F-4D97-AF65-F5344CB8AC3E}">
        <p14:creationId xmlns:p14="http://schemas.microsoft.com/office/powerpoint/2010/main" val="1016766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F4BD2-6635-7BDC-508D-02291CB50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220" y="426096"/>
            <a:ext cx="8213560" cy="2015802"/>
          </a:xfrm>
        </p:spPr>
        <p:txBody>
          <a:bodyPr/>
          <a:lstStyle/>
          <a:p>
            <a:r>
              <a:rPr lang="en-GB" sz="6000" b="0" dirty="0"/>
              <a:t>Thank you!</a:t>
            </a:r>
          </a:p>
        </p:txBody>
      </p:sp>
      <p:sp>
        <p:nvSpPr>
          <p:cNvPr id="5" name="Google Shape;402;p33">
            <a:extLst>
              <a:ext uri="{FF2B5EF4-FFF2-40B4-BE49-F238E27FC236}">
                <a16:creationId xmlns:a16="http://schemas.microsoft.com/office/drawing/2014/main" id="{5951DD0A-057D-967B-0A00-5F3D897257FD}"/>
              </a:ext>
            </a:extLst>
          </p:cNvPr>
          <p:cNvSpPr txBox="1"/>
          <p:nvPr/>
        </p:nvSpPr>
        <p:spPr>
          <a:xfrm>
            <a:off x="609600" y="1903744"/>
            <a:ext cx="109728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Funded</a:t>
            </a:r>
            <a:r>
              <a:rPr lang="fi-FI" sz="24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 </a:t>
            </a:r>
            <a:r>
              <a:rPr lang="fi-FI" sz="24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by</a:t>
            </a:r>
            <a:r>
              <a:rPr lang="fi-FI" sz="24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 </a:t>
            </a:r>
            <a:r>
              <a:rPr lang="fi-FI" sz="24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The</a:t>
            </a:r>
            <a:r>
              <a:rPr lang="fi-FI" sz="24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 Academy of Finland</a:t>
            </a:r>
            <a:br>
              <a:rPr lang="fi-FI" sz="24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</a:br>
            <a:endParaRPr sz="2400" dirty="0">
              <a:solidFill>
                <a:schemeClr val="lt1"/>
              </a:solidFill>
              <a:latin typeface="Cochin" panose="02000603020000020003" pitchFamily="2" charset="0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2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DESDEO</a:t>
            </a:r>
            <a:endParaRPr sz="3200" dirty="0">
              <a:solidFill>
                <a:schemeClr val="lt1"/>
              </a:solidFill>
              <a:latin typeface="Cochin" panose="02000603020000020003" pitchFamily="2" charset="0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An open-</a:t>
            </a:r>
            <a:r>
              <a:rPr lang="fi-FI" sz="24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source</a:t>
            </a:r>
            <a:r>
              <a:rPr lang="fi-FI" sz="24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 </a:t>
            </a:r>
            <a:r>
              <a:rPr lang="fi-FI" sz="24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framework</a:t>
            </a:r>
            <a:r>
              <a:rPr lang="fi-FI" sz="24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 for </a:t>
            </a:r>
            <a:r>
              <a:rPr lang="fi-FI" sz="24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interactively</a:t>
            </a:r>
            <a:r>
              <a:rPr lang="fi-FI" sz="24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 </a:t>
            </a:r>
            <a:r>
              <a:rPr lang="fi-FI" sz="24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solving</a:t>
            </a:r>
            <a:r>
              <a:rPr lang="fi-FI" sz="24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 multiobjective </a:t>
            </a:r>
            <a:r>
              <a:rPr lang="fi-FI" sz="24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optimization</a:t>
            </a:r>
            <a:r>
              <a:rPr lang="fi-FI" sz="24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 </a:t>
            </a:r>
            <a:r>
              <a:rPr lang="fi-FI" sz="24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problems</a:t>
            </a:r>
            <a:endParaRPr sz="2400" dirty="0">
              <a:solidFill>
                <a:schemeClr val="lt1"/>
              </a:solidFill>
              <a:latin typeface="Cochin" panose="02000603020000020003" pitchFamily="2" charset="0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200" u="sng" dirty="0">
                <a:solidFill>
                  <a:schemeClr val="accent3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desdeo.it.jyu.fi</a:t>
            </a:r>
            <a:br>
              <a:rPr lang="fi-FI" sz="32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</a:br>
            <a:endParaRPr sz="2400" dirty="0">
              <a:solidFill>
                <a:schemeClr val="lt1"/>
              </a:solidFill>
              <a:latin typeface="Cochin" panose="02000603020000020003" pitchFamily="2" charset="0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2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DEMO </a:t>
            </a:r>
            <a:r>
              <a:rPr lang="fi-FI" sz="32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thematic</a:t>
            </a:r>
            <a:r>
              <a:rPr lang="fi-FI" sz="32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 </a:t>
            </a:r>
            <a:r>
              <a:rPr lang="fi-FI" sz="32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research</a:t>
            </a:r>
            <a:r>
              <a:rPr lang="fi-FI" sz="3200" dirty="0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 </a:t>
            </a:r>
            <a:r>
              <a:rPr lang="fi-FI" sz="3200" dirty="0" err="1">
                <a:solidFill>
                  <a:schemeClr val="lt1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</a:rPr>
              <a:t>area</a:t>
            </a:r>
            <a:endParaRPr sz="3200" dirty="0">
              <a:solidFill>
                <a:schemeClr val="lt1"/>
              </a:solidFill>
              <a:latin typeface="Cochin" panose="02000603020000020003" pitchFamily="2" charset="0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200" u="sng" dirty="0">
                <a:solidFill>
                  <a:schemeClr val="accent3"/>
                </a:solidFill>
                <a:latin typeface="Cochin" panose="02000603020000020003" pitchFamily="2" charset="0"/>
                <a:ea typeface="Spectral"/>
                <a:cs typeface="Spectral"/>
                <a:sym typeface="Spectr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jyu.fi/demo</a:t>
            </a:r>
            <a:endParaRPr sz="2400" dirty="0">
              <a:solidFill>
                <a:schemeClr val="accent3"/>
              </a:solidFill>
              <a:latin typeface="Cochin" panose="02000603020000020003" pitchFamily="2" charset="0"/>
              <a:ea typeface="Spectral"/>
              <a:cs typeface="Spectral"/>
              <a:sym typeface="Spectral"/>
            </a:endParaRPr>
          </a:p>
        </p:txBody>
      </p:sp>
    </p:spTree>
    <p:extLst>
      <p:ext uri="{BB962C8B-B14F-4D97-AF65-F5344CB8AC3E}">
        <p14:creationId xmlns:p14="http://schemas.microsoft.com/office/powerpoint/2010/main" val="180251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D9E1A9-FC62-972E-456D-9FABD177B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0" dirty="0"/>
              <a:t>Introduction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9504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9A3DAA-E5FB-BCDC-47A0-8C254B34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Multiobjective </a:t>
            </a:r>
            <a:r>
              <a:rPr lang="fi-FI" dirty="0" err="1"/>
              <a:t>Optimization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9174D-47F7-3693-CD8F-A6A3E8FE1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440" y="3258356"/>
            <a:ext cx="10657135" cy="3023405"/>
          </a:xfrm>
        </p:spPr>
        <p:txBody>
          <a:bodyPr/>
          <a:lstStyle/>
          <a:p>
            <a:pPr marL="457200" lvl="0" indent="-355600" algn="l" rtl="0">
              <a:lnSpc>
                <a:spcPct val="150000"/>
              </a:lnSpc>
              <a:spcBef>
                <a:spcPts val="768"/>
              </a:spcBef>
              <a:spcAft>
                <a:spcPts val="0"/>
              </a:spcAft>
              <a:buSzPts val="200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Minimization of multiple objectives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Trade-offs between many Pareto optimal solutions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Evolutionary Algorithms (EAs): Population based optimizers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Exponentially difficult to solve with increasing number of objectives</a:t>
            </a:r>
          </a:p>
        </p:txBody>
      </p:sp>
      <p:pic>
        <p:nvPicPr>
          <p:cNvPr id="5" name="Google Shape;87;p10" descr="\begin{equation}&#10;\begin{array}{rl}&#10;\mbox{minimize} &amp; {\{f_1({\mathbf{x}}),  \dots , f_k(\mathbf{x})\}}\\ &#10;\mbox{subject to} &amp; {\mathbf{x}} \in S, \\&#10;\end{array}&#10;\label{eq:mop}&#10;\end{equation}" title="MathEquation,#002957">
            <a:extLst>
              <a:ext uri="{FF2B5EF4-FFF2-40B4-BE49-F238E27FC236}">
                <a16:creationId xmlns:a16="http://schemas.microsoft.com/office/drawing/2014/main" id="{91BF858F-275E-2C73-AB3D-C759D1AB4F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88602" y="1556792"/>
            <a:ext cx="6814795" cy="1431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62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A691-DDEB-D455-80CB-527463F4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Scalarization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E9254-D04D-4744-1AE7-4AA680368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440" y="2543862"/>
            <a:ext cx="10657135" cy="3621987"/>
          </a:xfrm>
        </p:spPr>
        <p:txBody>
          <a:bodyPr/>
          <a:lstStyle/>
          <a:p>
            <a:pPr marL="457200" lvl="0" indent="-355600" algn="just" rtl="0">
              <a:lnSpc>
                <a:spcPct val="150000"/>
              </a:lnSpc>
              <a:spcBef>
                <a:spcPts val="768"/>
              </a:spcBef>
              <a:spcAft>
                <a:spcPts val="0"/>
              </a:spcAft>
              <a:buSzPts val="2000"/>
              <a:buChar char="•"/>
            </a:pPr>
            <a:r>
              <a:rPr lang="fi-FI" sz="2800" dirty="0" err="1">
                <a:solidFill>
                  <a:schemeClr val="tx2"/>
                </a:solidFill>
              </a:rPr>
              <a:t>Convert</a:t>
            </a:r>
            <a:r>
              <a:rPr lang="fi-FI" sz="2800" dirty="0">
                <a:solidFill>
                  <a:schemeClr val="tx2"/>
                </a:solidFill>
              </a:rPr>
              <a:t> a multiobjective </a:t>
            </a:r>
            <a:r>
              <a:rPr lang="fi-FI" sz="2800" dirty="0" err="1">
                <a:solidFill>
                  <a:schemeClr val="tx2"/>
                </a:solidFill>
              </a:rPr>
              <a:t>problem</a:t>
            </a:r>
            <a:r>
              <a:rPr lang="fi-FI" sz="2800" dirty="0">
                <a:solidFill>
                  <a:schemeClr val="tx2"/>
                </a:solidFill>
              </a:rPr>
              <a:t> into a single </a:t>
            </a:r>
            <a:r>
              <a:rPr lang="fi-FI" sz="2800" dirty="0" err="1">
                <a:solidFill>
                  <a:schemeClr val="tx2"/>
                </a:solidFill>
              </a:rPr>
              <a:t>objective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problem</a:t>
            </a:r>
            <a:endParaRPr lang="fi-FI" sz="2800" dirty="0">
              <a:solidFill>
                <a:schemeClr val="tx2"/>
              </a:solidFill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800" dirty="0" err="1">
                <a:solidFill>
                  <a:schemeClr val="tx2"/>
                </a:solidFill>
              </a:rPr>
              <a:t>Incorporate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decision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maker’s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preference</a:t>
            </a:r>
            <a:endParaRPr lang="fi-FI" sz="2800" dirty="0">
              <a:solidFill>
                <a:schemeClr val="tx2"/>
              </a:solidFill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800" dirty="0" err="1">
                <a:solidFill>
                  <a:schemeClr val="tx2"/>
                </a:solidFill>
              </a:rPr>
              <a:t>Many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different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kinds</a:t>
            </a:r>
            <a:endParaRPr lang="fi-FI" sz="2800" dirty="0">
              <a:solidFill>
                <a:schemeClr val="tx2"/>
              </a:solidFill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800" dirty="0" err="1">
                <a:solidFill>
                  <a:schemeClr val="tx2"/>
                </a:solidFill>
              </a:rPr>
              <a:t>Interpret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the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same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decision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maker’s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preference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differently</a:t>
            </a:r>
            <a:endParaRPr lang="fi-FI" sz="2800" dirty="0">
              <a:solidFill>
                <a:schemeClr val="tx2"/>
              </a:solidFill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800" dirty="0">
                <a:solidFill>
                  <a:schemeClr val="tx2"/>
                </a:solidFill>
              </a:rPr>
              <a:t>GLIDE-II: </a:t>
            </a:r>
            <a:r>
              <a:rPr lang="fi-FI" sz="2800" dirty="0" err="1">
                <a:solidFill>
                  <a:schemeClr val="tx2"/>
                </a:solidFill>
              </a:rPr>
              <a:t>Parameterized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generation</a:t>
            </a:r>
            <a:r>
              <a:rPr lang="fi-FI" sz="2800" dirty="0">
                <a:solidFill>
                  <a:schemeClr val="tx2"/>
                </a:solidFill>
              </a:rPr>
              <a:t> of </a:t>
            </a:r>
            <a:r>
              <a:rPr lang="fi-FI" sz="2800" dirty="0" err="1">
                <a:solidFill>
                  <a:schemeClr val="tx2"/>
                </a:solidFill>
              </a:rPr>
              <a:t>scalarization</a:t>
            </a: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 err="1">
                <a:solidFill>
                  <a:schemeClr val="tx2"/>
                </a:solidFill>
              </a:rPr>
              <a:t>functions</a:t>
            </a:r>
            <a:endParaRPr lang="fi-FI" sz="2800" dirty="0">
              <a:solidFill>
                <a:schemeClr val="tx2"/>
              </a:solidFill>
            </a:endParaRPr>
          </a:p>
        </p:txBody>
      </p:sp>
      <p:pic>
        <p:nvPicPr>
          <p:cNvPr id="4" name="Google Shape;96;p11" descr="\begin{equation}&#10;s: \mathbb{R}^k \rightarrow \mathbb{R}&#10;\end{equation}" title="MathEquation,#002957">
            <a:extLst>
              <a:ext uri="{FF2B5EF4-FFF2-40B4-BE49-F238E27FC236}">
                <a16:creationId xmlns:a16="http://schemas.microsoft.com/office/drawing/2014/main" id="{9FA5B241-3B2C-437E-2A85-4DA7EEE16E0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10637" y="1463320"/>
            <a:ext cx="2370726" cy="5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7;p11">
            <a:extLst>
              <a:ext uri="{FF2B5EF4-FFF2-40B4-BE49-F238E27FC236}">
                <a16:creationId xmlns:a16="http://schemas.microsoft.com/office/drawing/2014/main" id="{F8F65E52-D8E3-F76F-EEF2-8E2E1DC34FF8}"/>
              </a:ext>
            </a:extLst>
          </p:cNvPr>
          <p:cNvSpPr txBox="1"/>
          <p:nvPr/>
        </p:nvSpPr>
        <p:spPr>
          <a:xfrm>
            <a:off x="68462" y="6127212"/>
            <a:ext cx="11999042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Ruiz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, F.,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Luque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, M. &amp; Miettinen, K.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Improving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the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computational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efficiency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in a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global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formulation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(GLIDE) for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interactive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multiobjective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optimization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. Ann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Oper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</a:t>
            </a:r>
            <a:r>
              <a:rPr lang="fi-FI" sz="1400" dirty="0" err="1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Res</a:t>
            </a:r>
            <a:r>
              <a:rPr lang="fi-FI" sz="1400" dirty="0">
                <a:solidFill>
                  <a:schemeClr val="dk2"/>
                </a:solidFill>
                <a:ea typeface="Spectral"/>
                <a:cs typeface="Spectral"/>
                <a:sym typeface="Spectral"/>
              </a:rPr>
              <a:t> 197, 47–70 (2012).</a:t>
            </a:r>
            <a:endParaRPr sz="1400" dirty="0">
              <a:solidFill>
                <a:schemeClr val="dk2"/>
              </a:solidFill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ea typeface="Spectral"/>
              <a:cs typeface="Spectral"/>
              <a:sym typeface="Spectral"/>
            </a:endParaRPr>
          </a:p>
        </p:txBody>
      </p:sp>
    </p:spTree>
    <p:extLst>
      <p:ext uri="{BB962C8B-B14F-4D97-AF65-F5344CB8AC3E}">
        <p14:creationId xmlns:p14="http://schemas.microsoft.com/office/powerpoint/2010/main" val="392857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sldNum" idx="4294967295"/>
          </p:nvPr>
        </p:nvSpPr>
        <p:spPr>
          <a:xfrm>
            <a:off x="11587163" y="6592888"/>
            <a:ext cx="604837" cy="180975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l"/>
            <a:fld id="{00000000-1234-1234-1234-123412341234}" type="slidenum">
              <a:rPr lang="fi-FI"/>
              <a:pPr algn="l"/>
              <a:t>6</a:t>
            </a:fld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4294967295"/>
          </p:nvPr>
        </p:nvSpPr>
        <p:spPr>
          <a:xfrm>
            <a:off x="6516688" y="1528763"/>
            <a:ext cx="5675312" cy="3800475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024"/>
              </a:spcBef>
              <a:buNone/>
            </a:pPr>
            <a:r>
              <a:rPr lang="fi-FI" sz="4000" b="1" dirty="0">
                <a:solidFill>
                  <a:schemeClr val="lt1"/>
                </a:solidFill>
              </a:rPr>
              <a:t>GUESS </a:t>
            </a:r>
            <a:r>
              <a:rPr lang="fi-FI" sz="4000" b="1" dirty="0" err="1">
                <a:solidFill>
                  <a:schemeClr val="lt1"/>
                </a:solidFill>
              </a:rPr>
              <a:t>scalarization</a:t>
            </a:r>
            <a:r>
              <a:rPr lang="fi-FI" sz="4000" b="1" dirty="0">
                <a:solidFill>
                  <a:schemeClr val="lt1"/>
                </a:solidFill>
              </a:rPr>
              <a:t> </a:t>
            </a:r>
            <a:r>
              <a:rPr lang="fi-FI" sz="4000" b="1" dirty="0" err="1">
                <a:solidFill>
                  <a:schemeClr val="lt1"/>
                </a:solidFill>
              </a:rPr>
              <a:t>function</a:t>
            </a:r>
            <a:endParaRPr sz="4000" b="1" dirty="0">
              <a:solidFill>
                <a:schemeClr val="l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24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609585" indent="-474121">
              <a:lnSpc>
                <a:spcPct val="100000"/>
              </a:lnSpc>
              <a:spcBef>
                <a:spcPts val="1024"/>
              </a:spcBef>
              <a:buClr>
                <a:schemeClr val="lt1"/>
              </a:buClr>
              <a:buSzPts val="2000"/>
              <a:buChar char="•"/>
            </a:pPr>
            <a:r>
              <a:rPr lang="fi-FI" sz="2800" dirty="0" err="1">
                <a:solidFill>
                  <a:schemeClr val="lt1"/>
                </a:solidFill>
              </a:rPr>
              <a:t>Uses</a:t>
            </a:r>
            <a:r>
              <a:rPr lang="fi-FI" sz="2800" dirty="0">
                <a:solidFill>
                  <a:schemeClr val="lt1"/>
                </a:solidFill>
              </a:rPr>
              <a:t> </a:t>
            </a:r>
            <a:r>
              <a:rPr lang="fi-FI" sz="2800" dirty="0" err="1">
                <a:solidFill>
                  <a:schemeClr val="lt1"/>
                </a:solidFill>
              </a:rPr>
              <a:t>reference</a:t>
            </a:r>
            <a:r>
              <a:rPr lang="fi-FI" sz="2800" dirty="0">
                <a:solidFill>
                  <a:schemeClr val="lt1"/>
                </a:solidFill>
              </a:rPr>
              <a:t> </a:t>
            </a:r>
            <a:r>
              <a:rPr lang="fi-FI" sz="2800" dirty="0" err="1">
                <a:solidFill>
                  <a:schemeClr val="lt1"/>
                </a:solidFill>
              </a:rPr>
              <a:t>point</a:t>
            </a:r>
            <a:r>
              <a:rPr lang="fi-FI" sz="2800" dirty="0">
                <a:solidFill>
                  <a:schemeClr val="lt1"/>
                </a:solidFill>
              </a:rPr>
              <a:t> </a:t>
            </a:r>
            <a:r>
              <a:rPr lang="fi-FI" sz="2800" dirty="0" err="1">
                <a:solidFill>
                  <a:schemeClr val="lt1"/>
                </a:solidFill>
              </a:rPr>
              <a:t>preference</a:t>
            </a:r>
            <a:endParaRPr sz="2800" dirty="0">
              <a:solidFill>
                <a:schemeClr val="lt1"/>
              </a:solidFill>
            </a:endParaRPr>
          </a:p>
          <a:p>
            <a:pPr marL="609585" indent="-474121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000"/>
              <a:buChar char="•"/>
            </a:pPr>
            <a:r>
              <a:rPr lang="fi-FI" sz="2800" dirty="0">
                <a:solidFill>
                  <a:schemeClr val="lt1"/>
                </a:solidFill>
              </a:rPr>
              <a:t>“</a:t>
            </a:r>
            <a:r>
              <a:rPr lang="fi-FI" sz="2800" dirty="0" err="1">
                <a:solidFill>
                  <a:schemeClr val="lt1"/>
                </a:solidFill>
              </a:rPr>
              <a:t>Give</a:t>
            </a:r>
            <a:r>
              <a:rPr lang="fi-FI" sz="2800" dirty="0">
                <a:solidFill>
                  <a:schemeClr val="lt1"/>
                </a:solidFill>
              </a:rPr>
              <a:t> me </a:t>
            </a:r>
            <a:r>
              <a:rPr lang="fi-FI" sz="2800" dirty="0" err="1">
                <a:solidFill>
                  <a:schemeClr val="lt1"/>
                </a:solidFill>
              </a:rPr>
              <a:t>solutions</a:t>
            </a:r>
            <a:r>
              <a:rPr lang="fi-FI" sz="2800" dirty="0">
                <a:solidFill>
                  <a:schemeClr val="lt1"/>
                </a:solidFill>
              </a:rPr>
              <a:t> </a:t>
            </a:r>
            <a:r>
              <a:rPr lang="fi-FI" sz="2800" dirty="0" err="1">
                <a:solidFill>
                  <a:schemeClr val="lt1"/>
                </a:solidFill>
              </a:rPr>
              <a:t>like</a:t>
            </a:r>
            <a:r>
              <a:rPr lang="fi-FI" sz="2800" dirty="0">
                <a:solidFill>
                  <a:schemeClr val="lt1"/>
                </a:solidFill>
              </a:rPr>
              <a:t>     ”</a:t>
            </a:r>
            <a:endParaRPr sz="2800" dirty="0">
              <a:solidFill>
                <a:schemeClr val="lt1"/>
              </a:solidFill>
            </a:endParaRPr>
          </a:p>
        </p:txBody>
      </p:sp>
      <p:grpSp>
        <p:nvGrpSpPr>
          <p:cNvPr id="105" name="Google Shape;105;p12"/>
          <p:cNvGrpSpPr/>
          <p:nvPr/>
        </p:nvGrpSpPr>
        <p:grpSpPr>
          <a:xfrm>
            <a:off x="494751" y="797288"/>
            <a:ext cx="5385959" cy="5263427"/>
            <a:chOff x="4832575" y="722779"/>
            <a:chExt cx="4039469" cy="3947570"/>
          </a:xfrm>
        </p:grpSpPr>
        <p:grpSp>
          <p:nvGrpSpPr>
            <p:cNvPr id="106" name="Google Shape;106;p12"/>
            <p:cNvGrpSpPr/>
            <p:nvPr/>
          </p:nvGrpSpPr>
          <p:grpSpPr>
            <a:xfrm>
              <a:off x="5269691" y="722779"/>
              <a:ext cx="3602353" cy="3496087"/>
              <a:chOff x="2275716" y="554304"/>
              <a:chExt cx="3602353" cy="3496087"/>
            </a:xfrm>
          </p:grpSpPr>
          <p:sp>
            <p:nvSpPr>
              <p:cNvPr id="107" name="Google Shape;107;p12"/>
              <p:cNvSpPr/>
              <p:nvPr/>
            </p:nvSpPr>
            <p:spPr>
              <a:xfrm>
                <a:off x="2669800" y="914338"/>
                <a:ext cx="2783825" cy="2838025"/>
              </a:xfrm>
              <a:custGeom>
                <a:avLst/>
                <a:gdLst/>
                <a:ahLst/>
                <a:cxnLst/>
                <a:rect l="l" t="t" r="r" b="b"/>
                <a:pathLst>
                  <a:path w="111353" h="113521" extrusionOk="0">
                    <a:moveTo>
                      <a:pt x="21945" y="15985"/>
                    </a:moveTo>
                    <a:lnTo>
                      <a:pt x="10837" y="19236"/>
                    </a:lnTo>
                    <a:lnTo>
                      <a:pt x="3793" y="25197"/>
                    </a:lnTo>
                    <a:lnTo>
                      <a:pt x="0" y="34138"/>
                    </a:lnTo>
                    <a:lnTo>
                      <a:pt x="1354" y="43079"/>
                    </a:lnTo>
                    <a:lnTo>
                      <a:pt x="1354" y="49310"/>
                    </a:lnTo>
                    <a:lnTo>
                      <a:pt x="4335" y="51748"/>
                    </a:lnTo>
                    <a:lnTo>
                      <a:pt x="11379" y="55271"/>
                    </a:lnTo>
                    <a:lnTo>
                      <a:pt x="20320" y="55812"/>
                    </a:lnTo>
                    <a:lnTo>
                      <a:pt x="30615" y="58793"/>
                    </a:lnTo>
                    <a:lnTo>
                      <a:pt x="36034" y="64753"/>
                    </a:lnTo>
                    <a:lnTo>
                      <a:pt x="41723" y="69901"/>
                    </a:lnTo>
                    <a:lnTo>
                      <a:pt x="43620" y="75320"/>
                    </a:lnTo>
                    <a:lnTo>
                      <a:pt x="44975" y="82906"/>
                    </a:lnTo>
                    <a:lnTo>
                      <a:pt x="46871" y="93743"/>
                    </a:lnTo>
                    <a:lnTo>
                      <a:pt x="52019" y="102955"/>
                    </a:lnTo>
                    <a:lnTo>
                      <a:pt x="60147" y="107290"/>
                    </a:lnTo>
                    <a:lnTo>
                      <a:pt x="73152" y="111354"/>
                    </a:lnTo>
                    <a:lnTo>
                      <a:pt x="82363" y="112708"/>
                    </a:lnTo>
                    <a:lnTo>
                      <a:pt x="90762" y="113521"/>
                    </a:lnTo>
                    <a:lnTo>
                      <a:pt x="95910" y="109728"/>
                    </a:lnTo>
                    <a:lnTo>
                      <a:pt x="106477" y="99975"/>
                    </a:lnTo>
                    <a:lnTo>
                      <a:pt x="108102" y="94285"/>
                    </a:lnTo>
                    <a:lnTo>
                      <a:pt x="110541" y="81822"/>
                    </a:lnTo>
                    <a:lnTo>
                      <a:pt x="110541" y="69630"/>
                    </a:lnTo>
                    <a:lnTo>
                      <a:pt x="110270" y="57438"/>
                    </a:lnTo>
                    <a:lnTo>
                      <a:pt x="111353" y="48226"/>
                    </a:lnTo>
                    <a:lnTo>
                      <a:pt x="104038" y="37931"/>
                    </a:lnTo>
                    <a:lnTo>
                      <a:pt x="93743" y="33867"/>
                    </a:lnTo>
                    <a:lnTo>
                      <a:pt x="82363" y="28177"/>
                    </a:lnTo>
                    <a:lnTo>
                      <a:pt x="77216" y="18695"/>
                    </a:lnTo>
                    <a:lnTo>
                      <a:pt x="75319" y="14089"/>
                    </a:lnTo>
                    <a:lnTo>
                      <a:pt x="70442" y="8399"/>
                    </a:lnTo>
                    <a:lnTo>
                      <a:pt x="63398" y="6503"/>
                    </a:lnTo>
                    <a:lnTo>
                      <a:pt x="50393" y="1897"/>
                    </a:lnTo>
                    <a:lnTo>
                      <a:pt x="37930" y="0"/>
                    </a:lnTo>
                    <a:lnTo>
                      <a:pt x="24926" y="4335"/>
                    </a:lnTo>
                    <a:lnTo>
                      <a:pt x="22487" y="10837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08" name="Google Shape;108;p12"/>
              <p:cNvGrpSpPr/>
              <p:nvPr/>
            </p:nvGrpSpPr>
            <p:grpSpPr>
              <a:xfrm>
                <a:off x="2275716" y="554304"/>
                <a:ext cx="3602353" cy="3496087"/>
                <a:chOff x="2752223" y="-1491832"/>
                <a:chExt cx="5098150" cy="5090400"/>
              </a:xfrm>
            </p:grpSpPr>
            <p:cxnSp>
              <p:nvCxnSpPr>
                <p:cNvPr id="109" name="Google Shape;109;p12"/>
                <p:cNvCxnSpPr/>
                <p:nvPr/>
              </p:nvCxnSpPr>
              <p:spPr>
                <a:xfrm rot="10800000" flipH="1">
                  <a:off x="2759973" y="3576368"/>
                  <a:ext cx="5090400" cy="22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10" name="Google Shape;110;p12"/>
                <p:cNvCxnSpPr/>
                <p:nvPr/>
              </p:nvCxnSpPr>
              <p:spPr>
                <a:xfrm rot="5400000" flipH="1">
                  <a:off x="218123" y="1042268"/>
                  <a:ext cx="5090400" cy="22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sp>
            <p:nvSpPr>
              <p:cNvPr id="111" name="Google Shape;111;p12"/>
              <p:cNvSpPr/>
              <p:nvPr/>
            </p:nvSpPr>
            <p:spPr>
              <a:xfrm>
                <a:off x="4103875" y="2792525"/>
                <a:ext cx="169200" cy="169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cxnSp>
            <p:nvCxnSpPr>
              <p:cNvPr id="112" name="Google Shape;112;p12"/>
              <p:cNvCxnSpPr/>
              <p:nvPr/>
            </p:nvCxnSpPr>
            <p:spPr>
              <a:xfrm flipH="1">
                <a:off x="2674875" y="1788150"/>
                <a:ext cx="600" cy="1965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12"/>
              <p:cNvCxnSpPr/>
              <p:nvPr/>
            </p:nvCxnSpPr>
            <p:spPr>
              <a:xfrm flipH="1">
                <a:off x="2676050" y="3752375"/>
                <a:ext cx="2248200" cy="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12"/>
              <p:cNvCxnSpPr/>
              <p:nvPr/>
            </p:nvCxnSpPr>
            <p:spPr>
              <a:xfrm flipH="1">
                <a:off x="4924250" y="1788150"/>
                <a:ext cx="600" cy="1965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12"/>
              <p:cNvCxnSpPr/>
              <p:nvPr/>
            </p:nvCxnSpPr>
            <p:spPr>
              <a:xfrm flipH="1">
                <a:off x="2676050" y="1788150"/>
                <a:ext cx="2248200" cy="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6" name="Google Shape;116;p12"/>
              <p:cNvSpPr/>
              <p:nvPr/>
            </p:nvSpPr>
            <p:spPr>
              <a:xfrm>
                <a:off x="4839950" y="1703850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2590575" y="3668075"/>
                <a:ext cx="169200" cy="1692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cxnSp>
          <p:nvCxnSpPr>
            <p:cNvPr id="118" name="Google Shape;118;p12"/>
            <p:cNvCxnSpPr>
              <a:stCxn id="116" idx="3"/>
            </p:cNvCxnSpPr>
            <p:nvPr/>
          </p:nvCxnSpPr>
          <p:spPr>
            <a:xfrm flipH="1">
              <a:off x="6653304" y="2016746"/>
              <a:ext cx="1205400" cy="1808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9" name="Google Shape;119;p12"/>
            <p:cNvSpPr/>
            <p:nvPr/>
          </p:nvSpPr>
          <p:spPr>
            <a:xfrm>
              <a:off x="6791325" y="3403875"/>
              <a:ext cx="169200" cy="1692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20" name="Google Shape;120;p12" descr="f_1" title="MathEquation,#ffffff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43925" y="4327750"/>
              <a:ext cx="297250" cy="34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2" descr="f_2&#10;" title="MathEquation,#ffffff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32575" y="2400463"/>
              <a:ext cx="297250" cy="342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2" descr="\mathbb{z}^{nad}" title="MathEquation,#ffffff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70701" y="1599552"/>
              <a:ext cx="405200" cy="257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2" descr="\mathbb{z}^{*}" title="MathEquation,#ffffff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44548" y="3621943"/>
              <a:ext cx="254754" cy="257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2"/>
          <p:cNvSpPr/>
          <p:nvPr/>
        </p:nvSpPr>
        <p:spPr>
          <a:xfrm>
            <a:off x="10888828" y="4780309"/>
            <a:ext cx="225600" cy="225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126;p12"/>
          <p:cNvSpPr txBox="1"/>
          <p:nvPr/>
        </p:nvSpPr>
        <p:spPr>
          <a:xfrm>
            <a:off x="324633" y="6172868"/>
            <a:ext cx="8983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Ruiz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, F.,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Luque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, M. &amp; Miettinen, K.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Improving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the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computational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efficiency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in a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global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formulation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(GLIDE) for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interactive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multiobjective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optimization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. Ann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Oper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Res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197, 47–70 (2012).</a:t>
            </a:r>
            <a:endParaRPr sz="1600" dirty="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endParaRPr sz="1600" dirty="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>
            <a:spLocks noGrp="1"/>
          </p:cNvSpPr>
          <p:nvPr>
            <p:ph type="sldNum" idx="4294967295"/>
          </p:nvPr>
        </p:nvSpPr>
        <p:spPr>
          <a:xfrm>
            <a:off x="11587163" y="6592888"/>
            <a:ext cx="604837" cy="180975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l"/>
            <a:fld id="{00000000-1234-1234-1234-123412341234}" type="slidenum">
              <a:rPr lang="fi-FI"/>
              <a:pPr algn="l"/>
              <a:t>7</a:t>
            </a:fld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body" idx="4294967295"/>
          </p:nvPr>
        </p:nvSpPr>
        <p:spPr>
          <a:xfrm>
            <a:off x="6524625" y="1528763"/>
            <a:ext cx="5667375" cy="3800475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024"/>
              </a:spcBef>
              <a:buNone/>
            </a:pPr>
            <a:r>
              <a:rPr lang="fi-FI" sz="4000" b="1" dirty="0">
                <a:solidFill>
                  <a:schemeClr val="lt1"/>
                </a:solidFill>
              </a:rPr>
              <a:t>STOM </a:t>
            </a:r>
            <a:r>
              <a:rPr lang="fi-FI" sz="4000" b="1" dirty="0" err="1">
                <a:solidFill>
                  <a:schemeClr val="lt1"/>
                </a:solidFill>
              </a:rPr>
              <a:t>scalarization</a:t>
            </a:r>
            <a:r>
              <a:rPr lang="fi-FI" sz="4000" b="1" dirty="0">
                <a:solidFill>
                  <a:schemeClr val="lt1"/>
                </a:solidFill>
              </a:rPr>
              <a:t> </a:t>
            </a:r>
            <a:r>
              <a:rPr lang="fi-FI" sz="4000" b="1" dirty="0" err="1">
                <a:solidFill>
                  <a:schemeClr val="lt1"/>
                </a:solidFill>
              </a:rPr>
              <a:t>function</a:t>
            </a:r>
            <a:endParaRPr sz="4000" b="1" dirty="0">
              <a:solidFill>
                <a:schemeClr val="l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24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609585" indent="-474121">
              <a:lnSpc>
                <a:spcPct val="100000"/>
              </a:lnSpc>
              <a:spcBef>
                <a:spcPts val="1024"/>
              </a:spcBef>
              <a:buClr>
                <a:schemeClr val="lt1"/>
              </a:buClr>
              <a:buSzPts val="2000"/>
              <a:buChar char="•"/>
            </a:pPr>
            <a:r>
              <a:rPr lang="fi-FI" sz="2800" dirty="0" err="1">
                <a:solidFill>
                  <a:schemeClr val="lt1"/>
                </a:solidFill>
              </a:rPr>
              <a:t>Uses</a:t>
            </a:r>
            <a:r>
              <a:rPr lang="fi-FI" sz="2800" dirty="0">
                <a:solidFill>
                  <a:schemeClr val="lt1"/>
                </a:solidFill>
              </a:rPr>
              <a:t> </a:t>
            </a:r>
            <a:r>
              <a:rPr lang="fi-FI" sz="2800" dirty="0" err="1">
                <a:solidFill>
                  <a:schemeClr val="lt1"/>
                </a:solidFill>
              </a:rPr>
              <a:t>reference</a:t>
            </a:r>
            <a:r>
              <a:rPr lang="fi-FI" sz="2800" dirty="0">
                <a:solidFill>
                  <a:schemeClr val="lt1"/>
                </a:solidFill>
              </a:rPr>
              <a:t> </a:t>
            </a:r>
            <a:r>
              <a:rPr lang="fi-FI" sz="2800" dirty="0" err="1">
                <a:solidFill>
                  <a:schemeClr val="lt1"/>
                </a:solidFill>
              </a:rPr>
              <a:t>point</a:t>
            </a:r>
            <a:r>
              <a:rPr lang="fi-FI" sz="2800" dirty="0">
                <a:solidFill>
                  <a:schemeClr val="lt1"/>
                </a:solidFill>
              </a:rPr>
              <a:t> </a:t>
            </a:r>
            <a:r>
              <a:rPr lang="fi-FI" sz="2800" dirty="0" err="1">
                <a:solidFill>
                  <a:schemeClr val="lt1"/>
                </a:solidFill>
              </a:rPr>
              <a:t>preference</a:t>
            </a:r>
            <a:endParaRPr sz="2800" dirty="0">
              <a:solidFill>
                <a:schemeClr val="lt1"/>
              </a:solidFill>
            </a:endParaRPr>
          </a:p>
          <a:p>
            <a:pPr marL="609585" indent="-474121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000"/>
              <a:buChar char="•"/>
            </a:pPr>
            <a:r>
              <a:rPr lang="fi-FI" sz="2800" dirty="0">
                <a:solidFill>
                  <a:schemeClr val="lt1"/>
                </a:solidFill>
              </a:rPr>
              <a:t>“</a:t>
            </a:r>
            <a:r>
              <a:rPr lang="fi-FI" sz="2800" dirty="0" err="1">
                <a:solidFill>
                  <a:schemeClr val="lt1"/>
                </a:solidFill>
              </a:rPr>
              <a:t>Give</a:t>
            </a:r>
            <a:r>
              <a:rPr lang="fi-FI" sz="2800" dirty="0">
                <a:solidFill>
                  <a:schemeClr val="lt1"/>
                </a:solidFill>
              </a:rPr>
              <a:t> me </a:t>
            </a:r>
            <a:r>
              <a:rPr lang="fi-FI" sz="2800" dirty="0" err="1">
                <a:solidFill>
                  <a:schemeClr val="lt1"/>
                </a:solidFill>
              </a:rPr>
              <a:t>solutions</a:t>
            </a:r>
            <a:r>
              <a:rPr lang="fi-FI" sz="2800" dirty="0">
                <a:solidFill>
                  <a:schemeClr val="lt1"/>
                </a:solidFill>
              </a:rPr>
              <a:t> </a:t>
            </a:r>
            <a:r>
              <a:rPr lang="fi-FI" sz="2800" dirty="0" err="1">
                <a:solidFill>
                  <a:schemeClr val="lt1"/>
                </a:solidFill>
              </a:rPr>
              <a:t>like</a:t>
            </a:r>
            <a:r>
              <a:rPr lang="fi-FI" sz="2800" dirty="0">
                <a:solidFill>
                  <a:schemeClr val="lt1"/>
                </a:solidFill>
              </a:rPr>
              <a:t>     ”</a:t>
            </a:r>
            <a:endParaRPr sz="2800" dirty="0">
              <a:solidFill>
                <a:schemeClr val="lt1"/>
              </a:solidFill>
            </a:endParaRPr>
          </a:p>
        </p:txBody>
      </p:sp>
      <p:grpSp>
        <p:nvGrpSpPr>
          <p:cNvPr id="134" name="Google Shape;134;p13"/>
          <p:cNvGrpSpPr/>
          <p:nvPr/>
        </p:nvGrpSpPr>
        <p:grpSpPr>
          <a:xfrm>
            <a:off x="494751" y="797288"/>
            <a:ext cx="5385959" cy="5263427"/>
            <a:chOff x="371063" y="597966"/>
            <a:chExt cx="4039469" cy="3947570"/>
          </a:xfrm>
        </p:grpSpPr>
        <p:sp>
          <p:nvSpPr>
            <p:cNvPr id="135" name="Google Shape;135;p13"/>
            <p:cNvSpPr/>
            <p:nvPr/>
          </p:nvSpPr>
          <p:spPr>
            <a:xfrm>
              <a:off x="1202263" y="958000"/>
              <a:ext cx="2783825" cy="2838025"/>
            </a:xfrm>
            <a:custGeom>
              <a:avLst/>
              <a:gdLst/>
              <a:ahLst/>
              <a:cxnLst/>
              <a:rect l="l" t="t" r="r" b="b"/>
              <a:pathLst>
                <a:path w="111353" h="113521" extrusionOk="0">
                  <a:moveTo>
                    <a:pt x="21945" y="15985"/>
                  </a:moveTo>
                  <a:lnTo>
                    <a:pt x="10837" y="19236"/>
                  </a:lnTo>
                  <a:lnTo>
                    <a:pt x="3793" y="25197"/>
                  </a:lnTo>
                  <a:lnTo>
                    <a:pt x="0" y="34138"/>
                  </a:lnTo>
                  <a:lnTo>
                    <a:pt x="1354" y="43079"/>
                  </a:lnTo>
                  <a:lnTo>
                    <a:pt x="1354" y="49310"/>
                  </a:lnTo>
                  <a:lnTo>
                    <a:pt x="4335" y="51748"/>
                  </a:lnTo>
                  <a:lnTo>
                    <a:pt x="11379" y="55271"/>
                  </a:lnTo>
                  <a:lnTo>
                    <a:pt x="20320" y="55812"/>
                  </a:lnTo>
                  <a:lnTo>
                    <a:pt x="30615" y="58793"/>
                  </a:lnTo>
                  <a:lnTo>
                    <a:pt x="36034" y="64753"/>
                  </a:lnTo>
                  <a:lnTo>
                    <a:pt x="41723" y="69901"/>
                  </a:lnTo>
                  <a:lnTo>
                    <a:pt x="43620" y="75320"/>
                  </a:lnTo>
                  <a:lnTo>
                    <a:pt x="44975" y="82906"/>
                  </a:lnTo>
                  <a:lnTo>
                    <a:pt x="46871" y="93743"/>
                  </a:lnTo>
                  <a:lnTo>
                    <a:pt x="52019" y="102955"/>
                  </a:lnTo>
                  <a:lnTo>
                    <a:pt x="60147" y="107290"/>
                  </a:lnTo>
                  <a:lnTo>
                    <a:pt x="73152" y="111354"/>
                  </a:lnTo>
                  <a:lnTo>
                    <a:pt x="82363" y="112708"/>
                  </a:lnTo>
                  <a:lnTo>
                    <a:pt x="90762" y="113521"/>
                  </a:lnTo>
                  <a:lnTo>
                    <a:pt x="95910" y="109728"/>
                  </a:lnTo>
                  <a:lnTo>
                    <a:pt x="106477" y="99975"/>
                  </a:lnTo>
                  <a:lnTo>
                    <a:pt x="108102" y="94285"/>
                  </a:lnTo>
                  <a:lnTo>
                    <a:pt x="110541" y="81822"/>
                  </a:lnTo>
                  <a:lnTo>
                    <a:pt x="110541" y="69630"/>
                  </a:lnTo>
                  <a:lnTo>
                    <a:pt x="110270" y="57438"/>
                  </a:lnTo>
                  <a:lnTo>
                    <a:pt x="111353" y="48226"/>
                  </a:lnTo>
                  <a:lnTo>
                    <a:pt x="104038" y="37931"/>
                  </a:lnTo>
                  <a:lnTo>
                    <a:pt x="93743" y="33867"/>
                  </a:lnTo>
                  <a:lnTo>
                    <a:pt x="82363" y="28177"/>
                  </a:lnTo>
                  <a:lnTo>
                    <a:pt x="77216" y="18695"/>
                  </a:lnTo>
                  <a:lnTo>
                    <a:pt x="75319" y="14089"/>
                  </a:lnTo>
                  <a:lnTo>
                    <a:pt x="70442" y="8399"/>
                  </a:lnTo>
                  <a:lnTo>
                    <a:pt x="63398" y="6503"/>
                  </a:lnTo>
                  <a:lnTo>
                    <a:pt x="50393" y="1897"/>
                  </a:lnTo>
                  <a:lnTo>
                    <a:pt x="37930" y="0"/>
                  </a:lnTo>
                  <a:lnTo>
                    <a:pt x="24926" y="4335"/>
                  </a:lnTo>
                  <a:lnTo>
                    <a:pt x="22487" y="1083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36" name="Google Shape;136;p13"/>
            <p:cNvGrpSpPr/>
            <p:nvPr/>
          </p:nvGrpSpPr>
          <p:grpSpPr>
            <a:xfrm>
              <a:off x="808178" y="597966"/>
              <a:ext cx="3602353" cy="3496087"/>
              <a:chOff x="2752223" y="-1491832"/>
              <a:chExt cx="5098150" cy="5090400"/>
            </a:xfrm>
          </p:grpSpPr>
          <p:cxnSp>
            <p:nvCxnSpPr>
              <p:cNvPr id="137" name="Google Shape;137;p13"/>
              <p:cNvCxnSpPr/>
              <p:nvPr/>
            </p:nvCxnSpPr>
            <p:spPr>
              <a:xfrm rot="10800000" flipH="1">
                <a:off x="2759973" y="3576368"/>
                <a:ext cx="5090400" cy="22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38" name="Google Shape;138;p13"/>
              <p:cNvCxnSpPr/>
              <p:nvPr/>
            </p:nvCxnSpPr>
            <p:spPr>
              <a:xfrm rot="5400000" flipH="1">
                <a:off x="218123" y="1042268"/>
                <a:ext cx="5090400" cy="22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139" name="Google Shape;139;p13"/>
            <p:cNvSpPr/>
            <p:nvPr/>
          </p:nvSpPr>
          <p:spPr>
            <a:xfrm>
              <a:off x="2636338" y="2836188"/>
              <a:ext cx="169200" cy="169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40" name="Google Shape;140;p13"/>
            <p:cNvCxnSpPr/>
            <p:nvPr/>
          </p:nvCxnSpPr>
          <p:spPr>
            <a:xfrm flipH="1">
              <a:off x="1207338" y="1831813"/>
              <a:ext cx="600" cy="19653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3"/>
            <p:cNvCxnSpPr/>
            <p:nvPr/>
          </p:nvCxnSpPr>
          <p:spPr>
            <a:xfrm flipH="1">
              <a:off x="1208513" y="3796038"/>
              <a:ext cx="2248200" cy="6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3"/>
            <p:cNvCxnSpPr/>
            <p:nvPr/>
          </p:nvCxnSpPr>
          <p:spPr>
            <a:xfrm flipH="1">
              <a:off x="3456713" y="1831813"/>
              <a:ext cx="600" cy="1965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3"/>
            <p:cNvCxnSpPr/>
            <p:nvPr/>
          </p:nvCxnSpPr>
          <p:spPr>
            <a:xfrm flipH="1">
              <a:off x="1208513" y="1831813"/>
              <a:ext cx="2248200" cy="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44" name="Google Shape;144;p13"/>
            <p:cNvSpPr/>
            <p:nvPr/>
          </p:nvSpPr>
          <p:spPr>
            <a:xfrm>
              <a:off x="3372413" y="1747513"/>
              <a:ext cx="169200" cy="169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1123038" y="3711738"/>
              <a:ext cx="169200" cy="169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46" name="Google Shape;146;p13"/>
            <p:cNvCxnSpPr>
              <a:stCxn id="139" idx="3"/>
            </p:cNvCxnSpPr>
            <p:nvPr/>
          </p:nvCxnSpPr>
          <p:spPr>
            <a:xfrm flipH="1">
              <a:off x="1301516" y="2980609"/>
              <a:ext cx="1359600" cy="747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7" name="Google Shape;147;p13"/>
            <p:cNvSpPr/>
            <p:nvPr/>
          </p:nvSpPr>
          <p:spPr>
            <a:xfrm>
              <a:off x="2271688" y="3063988"/>
              <a:ext cx="169200" cy="1692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48" name="Google Shape;148;p13" descr="f_1" title="MathEquation,#ffffff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82413" y="4202938"/>
              <a:ext cx="297250" cy="34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3" descr="f_2&#10;" title="MathEquation,#ffffff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1063" y="2275650"/>
              <a:ext cx="297250" cy="342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3" descr="\mathbb{z}^{nad}" title="MathEquation,#ffffff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09188" y="1474740"/>
              <a:ext cx="405200" cy="257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3" descr="\mathbb{z}^{*}" title="MathEquation,#ffffff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83035" y="3497131"/>
              <a:ext cx="254754" cy="257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13"/>
          <p:cNvSpPr txBox="1"/>
          <p:nvPr/>
        </p:nvSpPr>
        <p:spPr>
          <a:xfrm>
            <a:off x="324633" y="6172868"/>
            <a:ext cx="8983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Ruiz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, F.,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Luque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, M. &amp; Miettinen, K.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Improving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the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computational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efficiency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in a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global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formulation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(GLIDE) for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interactive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multiobjective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optimization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. Ann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Oper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i-FI" sz="1600" dirty="0" err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Res</a:t>
            </a:r>
            <a:r>
              <a:rPr lang="fi-FI" sz="1600" dirty="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 197, 47–70 (2012).</a:t>
            </a:r>
            <a:endParaRPr sz="1600" dirty="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endParaRPr sz="1600" dirty="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0888829" y="4780311"/>
            <a:ext cx="225600" cy="225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fi-FI"/>
              <a:pPr/>
              <a:t>8</a:t>
            </a:fld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sldNum" idx="4294967295"/>
          </p:nvPr>
        </p:nvSpPr>
        <p:spPr>
          <a:xfrm>
            <a:off x="11587163" y="6592888"/>
            <a:ext cx="604837" cy="180975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l"/>
            <a:fld id="{00000000-1234-1234-1234-123412341234}" type="slidenum">
              <a:rPr lang="fi-FI"/>
              <a:pPr algn="l"/>
              <a:t>8</a:t>
            </a:fld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body" idx="4294967295"/>
          </p:nvPr>
        </p:nvSpPr>
        <p:spPr>
          <a:xfrm>
            <a:off x="6506125" y="797289"/>
            <a:ext cx="5685876" cy="5263786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024"/>
              </a:spcBef>
              <a:buNone/>
            </a:pPr>
            <a:r>
              <a:rPr lang="fi-FI" sz="3600" b="1" dirty="0">
                <a:solidFill>
                  <a:schemeClr val="lt1"/>
                </a:solidFill>
              </a:rPr>
              <a:t>NIMBUS </a:t>
            </a:r>
            <a:r>
              <a:rPr lang="fi-FI" sz="3600" b="1" dirty="0" err="1">
                <a:solidFill>
                  <a:schemeClr val="lt1"/>
                </a:solidFill>
              </a:rPr>
              <a:t>scalarization</a:t>
            </a:r>
            <a:r>
              <a:rPr lang="fi-FI" sz="3600" b="1" dirty="0">
                <a:solidFill>
                  <a:schemeClr val="lt1"/>
                </a:solidFill>
              </a:rPr>
              <a:t> </a:t>
            </a:r>
            <a:r>
              <a:rPr lang="fi-FI" sz="3600" b="1" dirty="0" err="1">
                <a:solidFill>
                  <a:schemeClr val="lt1"/>
                </a:solidFill>
              </a:rPr>
              <a:t>function</a:t>
            </a:r>
            <a:endParaRPr sz="3600" b="1" dirty="0">
              <a:solidFill>
                <a:schemeClr val="l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24"/>
              </a:spcBef>
              <a:buNone/>
            </a:pPr>
            <a:endParaRPr sz="2400" dirty="0">
              <a:solidFill>
                <a:schemeClr val="lt1"/>
              </a:solidFill>
            </a:endParaRPr>
          </a:p>
          <a:p>
            <a:pPr marL="609585" indent="-474121">
              <a:lnSpc>
                <a:spcPct val="100000"/>
              </a:lnSpc>
              <a:spcBef>
                <a:spcPts val="1024"/>
              </a:spcBef>
              <a:buClr>
                <a:schemeClr val="lt1"/>
              </a:buClr>
              <a:buSzPts val="2000"/>
              <a:buChar char="•"/>
            </a:pPr>
            <a:r>
              <a:rPr lang="fi-FI" sz="2400" dirty="0" err="1">
                <a:solidFill>
                  <a:schemeClr val="lt1"/>
                </a:solidFill>
              </a:rPr>
              <a:t>Uses</a:t>
            </a:r>
            <a:r>
              <a:rPr lang="fi-FI" sz="2400" dirty="0">
                <a:solidFill>
                  <a:schemeClr val="lt1"/>
                </a:solidFill>
              </a:rPr>
              <a:t> </a:t>
            </a:r>
            <a:r>
              <a:rPr lang="fi-FI" sz="2400" dirty="0" err="1">
                <a:solidFill>
                  <a:schemeClr val="lt1"/>
                </a:solidFill>
              </a:rPr>
              <a:t>classification</a:t>
            </a:r>
            <a:r>
              <a:rPr lang="fi-FI" sz="2400" dirty="0">
                <a:solidFill>
                  <a:schemeClr val="lt1"/>
                </a:solidFill>
              </a:rPr>
              <a:t> </a:t>
            </a:r>
            <a:r>
              <a:rPr lang="fi-FI" sz="2400" dirty="0" err="1">
                <a:solidFill>
                  <a:schemeClr val="lt1"/>
                </a:solidFill>
              </a:rPr>
              <a:t>preference</a:t>
            </a:r>
            <a:endParaRPr sz="2400" dirty="0">
              <a:solidFill>
                <a:schemeClr val="lt1"/>
              </a:solidFill>
            </a:endParaRPr>
          </a:p>
          <a:p>
            <a:pPr marL="609585" indent="-474121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000"/>
              <a:buChar char="•"/>
            </a:pPr>
            <a:r>
              <a:rPr lang="fi-FI" sz="2400" dirty="0" err="1">
                <a:solidFill>
                  <a:schemeClr val="lt1"/>
                </a:solidFill>
              </a:rPr>
              <a:t>Preference</a:t>
            </a:r>
            <a:r>
              <a:rPr lang="fi-FI" sz="2400" dirty="0">
                <a:solidFill>
                  <a:schemeClr val="lt1"/>
                </a:solidFill>
              </a:rPr>
              <a:t> </a:t>
            </a:r>
            <a:r>
              <a:rPr lang="fi-FI" sz="2400" dirty="0" err="1">
                <a:solidFill>
                  <a:schemeClr val="lt1"/>
                </a:solidFill>
              </a:rPr>
              <a:t>given</a:t>
            </a:r>
            <a:r>
              <a:rPr lang="fi-FI" sz="2400" dirty="0">
                <a:solidFill>
                  <a:schemeClr val="lt1"/>
                </a:solidFill>
              </a:rPr>
              <a:t> in </a:t>
            </a:r>
            <a:r>
              <a:rPr lang="fi-FI" sz="2400" dirty="0" err="1">
                <a:solidFill>
                  <a:schemeClr val="lt1"/>
                </a:solidFill>
              </a:rPr>
              <a:t>comparison</a:t>
            </a:r>
            <a:r>
              <a:rPr lang="fi-FI" sz="2400" dirty="0">
                <a:solidFill>
                  <a:schemeClr val="lt1"/>
                </a:solidFill>
              </a:rPr>
              <a:t> to a </a:t>
            </a:r>
            <a:r>
              <a:rPr lang="fi-FI" sz="2400" dirty="0" err="1">
                <a:solidFill>
                  <a:schemeClr val="lt1"/>
                </a:solidFill>
              </a:rPr>
              <a:t>current</a:t>
            </a:r>
            <a:r>
              <a:rPr lang="fi-FI" sz="2400" dirty="0">
                <a:solidFill>
                  <a:schemeClr val="lt1"/>
                </a:solidFill>
              </a:rPr>
              <a:t> </a:t>
            </a:r>
            <a:r>
              <a:rPr lang="fi-FI" sz="2400" dirty="0" err="1">
                <a:solidFill>
                  <a:schemeClr val="lt1"/>
                </a:solidFill>
              </a:rPr>
              <a:t>solution</a:t>
            </a:r>
            <a:endParaRPr sz="2400" dirty="0">
              <a:solidFill>
                <a:schemeClr val="lt1"/>
              </a:solidFill>
            </a:endParaRPr>
          </a:p>
          <a:p>
            <a:pPr marL="609585" indent="-474121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000"/>
              <a:buChar char="•"/>
            </a:pPr>
            <a:r>
              <a:rPr lang="fi-FI" sz="2400" dirty="0">
                <a:solidFill>
                  <a:schemeClr val="lt1"/>
                </a:solidFill>
              </a:rPr>
              <a:t>“</a:t>
            </a:r>
            <a:r>
              <a:rPr lang="fi-FI" sz="2400" dirty="0" err="1">
                <a:solidFill>
                  <a:schemeClr val="lt1"/>
                </a:solidFill>
              </a:rPr>
              <a:t>Give</a:t>
            </a:r>
            <a:r>
              <a:rPr lang="fi-FI" sz="2400" dirty="0">
                <a:solidFill>
                  <a:schemeClr val="lt1"/>
                </a:solidFill>
              </a:rPr>
              <a:t> me </a:t>
            </a:r>
            <a:r>
              <a:rPr lang="fi-FI" sz="2400" dirty="0" err="1">
                <a:solidFill>
                  <a:schemeClr val="lt1"/>
                </a:solidFill>
              </a:rPr>
              <a:t>solutions</a:t>
            </a:r>
            <a:r>
              <a:rPr lang="fi-FI" sz="2400" dirty="0">
                <a:solidFill>
                  <a:schemeClr val="lt1"/>
                </a:solidFill>
              </a:rPr>
              <a:t> </a:t>
            </a:r>
            <a:r>
              <a:rPr lang="fi-FI" sz="2400" dirty="0" err="1">
                <a:solidFill>
                  <a:schemeClr val="lt1"/>
                </a:solidFill>
              </a:rPr>
              <a:t>with</a:t>
            </a:r>
            <a:r>
              <a:rPr lang="fi-FI" sz="2400" dirty="0">
                <a:solidFill>
                  <a:schemeClr val="lt1"/>
                </a:solidFill>
              </a:rPr>
              <a:t> </a:t>
            </a:r>
            <a:r>
              <a:rPr lang="fi-FI" sz="2400" dirty="0" err="1">
                <a:solidFill>
                  <a:schemeClr val="lt1"/>
                </a:solidFill>
              </a:rPr>
              <a:t>better</a:t>
            </a:r>
            <a:r>
              <a:rPr lang="fi-FI" sz="2400" dirty="0">
                <a:solidFill>
                  <a:schemeClr val="lt1"/>
                </a:solidFill>
              </a:rPr>
              <a:t>      ”</a:t>
            </a:r>
            <a:endParaRPr sz="2400" dirty="0">
              <a:solidFill>
                <a:schemeClr val="lt1"/>
              </a:solidFill>
            </a:endParaRPr>
          </a:p>
          <a:p>
            <a:pPr marL="609585" indent="-474121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000"/>
              <a:buChar char="•"/>
            </a:pPr>
            <a:r>
              <a:rPr lang="fi-FI" sz="2400" dirty="0">
                <a:solidFill>
                  <a:schemeClr val="lt1"/>
                </a:solidFill>
              </a:rPr>
              <a:t>“</a:t>
            </a:r>
            <a:r>
              <a:rPr lang="fi-FI" sz="2400" dirty="0" err="1">
                <a:solidFill>
                  <a:schemeClr val="lt1"/>
                </a:solidFill>
              </a:rPr>
              <a:t>Don’t</a:t>
            </a:r>
            <a:r>
              <a:rPr lang="fi-FI" sz="2400" dirty="0">
                <a:solidFill>
                  <a:schemeClr val="lt1"/>
                </a:solidFill>
              </a:rPr>
              <a:t> </a:t>
            </a:r>
            <a:r>
              <a:rPr lang="fi-FI" sz="2400" dirty="0" err="1">
                <a:solidFill>
                  <a:schemeClr val="lt1"/>
                </a:solidFill>
              </a:rPr>
              <a:t>make</a:t>
            </a:r>
            <a:r>
              <a:rPr lang="fi-FI" sz="2400" dirty="0">
                <a:solidFill>
                  <a:schemeClr val="lt1"/>
                </a:solidFill>
              </a:rPr>
              <a:t>     </a:t>
            </a:r>
            <a:r>
              <a:rPr lang="fi-FI" sz="2400" dirty="0" err="1">
                <a:solidFill>
                  <a:schemeClr val="lt1"/>
                </a:solidFill>
              </a:rPr>
              <a:t>worse</a:t>
            </a:r>
            <a:r>
              <a:rPr lang="fi-FI" sz="2400" dirty="0">
                <a:solidFill>
                  <a:schemeClr val="lt1"/>
                </a:solidFill>
              </a:rPr>
              <a:t> </a:t>
            </a:r>
            <a:r>
              <a:rPr lang="fi-FI" sz="2400" dirty="0" err="1">
                <a:solidFill>
                  <a:schemeClr val="lt1"/>
                </a:solidFill>
              </a:rPr>
              <a:t>than</a:t>
            </a:r>
            <a:r>
              <a:rPr lang="fi-FI" sz="2400" dirty="0">
                <a:solidFill>
                  <a:schemeClr val="lt1"/>
                </a:solidFill>
              </a:rPr>
              <a:t>   ”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603018" y="1277334"/>
            <a:ext cx="3711767" cy="3784033"/>
          </a:xfrm>
          <a:custGeom>
            <a:avLst/>
            <a:gdLst/>
            <a:ahLst/>
            <a:cxnLst/>
            <a:rect l="l" t="t" r="r" b="b"/>
            <a:pathLst>
              <a:path w="111353" h="113521" extrusionOk="0">
                <a:moveTo>
                  <a:pt x="21945" y="15985"/>
                </a:moveTo>
                <a:lnTo>
                  <a:pt x="10837" y="19236"/>
                </a:lnTo>
                <a:lnTo>
                  <a:pt x="3793" y="25197"/>
                </a:lnTo>
                <a:lnTo>
                  <a:pt x="0" y="34138"/>
                </a:lnTo>
                <a:lnTo>
                  <a:pt x="1354" y="43079"/>
                </a:lnTo>
                <a:lnTo>
                  <a:pt x="1354" y="49310"/>
                </a:lnTo>
                <a:lnTo>
                  <a:pt x="4335" y="51748"/>
                </a:lnTo>
                <a:lnTo>
                  <a:pt x="11379" y="55271"/>
                </a:lnTo>
                <a:lnTo>
                  <a:pt x="20320" y="55812"/>
                </a:lnTo>
                <a:lnTo>
                  <a:pt x="30615" y="58793"/>
                </a:lnTo>
                <a:lnTo>
                  <a:pt x="36034" y="64753"/>
                </a:lnTo>
                <a:lnTo>
                  <a:pt x="41723" y="69901"/>
                </a:lnTo>
                <a:lnTo>
                  <a:pt x="43620" y="75320"/>
                </a:lnTo>
                <a:lnTo>
                  <a:pt x="44975" y="82906"/>
                </a:lnTo>
                <a:lnTo>
                  <a:pt x="46871" y="93743"/>
                </a:lnTo>
                <a:lnTo>
                  <a:pt x="52019" y="102955"/>
                </a:lnTo>
                <a:lnTo>
                  <a:pt x="60147" y="107290"/>
                </a:lnTo>
                <a:lnTo>
                  <a:pt x="73152" y="111354"/>
                </a:lnTo>
                <a:lnTo>
                  <a:pt x="82363" y="112708"/>
                </a:lnTo>
                <a:lnTo>
                  <a:pt x="90762" y="113521"/>
                </a:lnTo>
                <a:lnTo>
                  <a:pt x="95910" y="109728"/>
                </a:lnTo>
                <a:lnTo>
                  <a:pt x="106477" y="99975"/>
                </a:lnTo>
                <a:lnTo>
                  <a:pt x="108102" y="94285"/>
                </a:lnTo>
                <a:lnTo>
                  <a:pt x="110541" y="81822"/>
                </a:lnTo>
                <a:lnTo>
                  <a:pt x="110541" y="69630"/>
                </a:lnTo>
                <a:lnTo>
                  <a:pt x="110270" y="57438"/>
                </a:lnTo>
                <a:lnTo>
                  <a:pt x="111353" y="48226"/>
                </a:lnTo>
                <a:lnTo>
                  <a:pt x="104038" y="37931"/>
                </a:lnTo>
                <a:lnTo>
                  <a:pt x="93743" y="33867"/>
                </a:lnTo>
                <a:lnTo>
                  <a:pt x="82363" y="28177"/>
                </a:lnTo>
                <a:lnTo>
                  <a:pt x="77216" y="18695"/>
                </a:lnTo>
                <a:lnTo>
                  <a:pt x="75319" y="14089"/>
                </a:lnTo>
                <a:lnTo>
                  <a:pt x="70442" y="8399"/>
                </a:lnTo>
                <a:lnTo>
                  <a:pt x="63398" y="6503"/>
                </a:lnTo>
                <a:lnTo>
                  <a:pt x="50393" y="1897"/>
                </a:lnTo>
                <a:lnTo>
                  <a:pt x="37930" y="0"/>
                </a:lnTo>
                <a:lnTo>
                  <a:pt x="24926" y="4335"/>
                </a:lnTo>
                <a:lnTo>
                  <a:pt x="22487" y="10837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3" name="Google Shape;163;p14"/>
          <p:cNvGrpSpPr/>
          <p:nvPr/>
        </p:nvGrpSpPr>
        <p:grpSpPr>
          <a:xfrm>
            <a:off x="1077572" y="797289"/>
            <a:ext cx="4803137" cy="4661449"/>
            <a:chOff x="2752223" y="-1491832"/>
            <a:chExt cx="5098150" cy="5090400"/>
          </a:xfrm>
        </p:grpSpPr>
        <p:cxnSp>
          <p:nvCxnSpPr>
            <p:cNvPr id="164" name="Google Shape;164;p14"/>
            <p:cNvCxnSpPr/>
            <p:nvPr/>
          </p:nvCxnSpPr>
          <p:spPr>
            <a:xfrm rot="10800000" flipH="1">
              <a:off x="2759973" y="3576368"/>
              <a:ext cx="5090400" cy="222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5" name="Google Shape;165;p14"/>
            <p:cNvCxnSpPr/>
            <p:nvPr/>
          </p:nvCxnSpPr>
          <p:spPr>
            <a:xfrm rot="5400000" flipH="1">
              <a:off x="218123" y="1042268"/>
              <a:ext cx="5090400" cy="222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66" name="Google Shape;166;p14"/>
          <p:cNvSpPr/>
          <p:nvPr/>
        </p:nvSpPr>
        <p:spPr>
          <a:xfrm>
            <a:off x="2215084" y="3056533"/>
            <a:ext cx="225600" cy="225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67" name="Google Shape;167;p14"/>
          <p:cNvCxnSpPr/>
          <p:nvPr/>
        </p:nvCxnSpPr>
        <p:spPr>
          <a:xfrm flipH="1">
            <a:off x="1609784" y="2442417"/>
            <a:ext cx="800" cy="2620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4"/>
          <p:cNvCxnSpPr/>
          <p:nvPr/>
        </p:nvCxnSpPr>
        <p:spPr>
          <a:xfrm flipH="1">
            <a:off x="1611351" y="5061384"/>
            <a:ext cx="2997600" cy="8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14"/>
          <p:cNvCxnSpPr/>
          <p:nvPr/>
        </p:nvCxnSpPr>
        <p:spPr>
          <a:xfrm flipH="1">
            <a:off x="4608951" y="2442417"/>
            <a:ext cx="800" cy="262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4"/>
          <p:cNvCxnSpPr/>
          <p:nvPr/>
        </p:nvCxnSpPr>
        <p:spPr>
          <a:xfrm flipH="1">
            <a:off x="1611351" y="2442417"/>
            <a:ext cx="2997600" cy="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1" name="Google Shape;171;p14"/>
          <p:cNvSpPr/>
          <p:nvPr/>
        </p:nvSpPr>
        <p:spPr>
          <a:xfrm>
            <a:off x="4496551" y="2330017"/>
            <a:ext cx="225600" cy="225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172;p14"/>
          <p:cNvSpPr/>
          <p:nvPr/>
        </p:nvSpPr>
        <p:spPr>
          <a:xfrm>
            <a:off x="1497384" y="4948984"/>
            <a:ext cx="225600" cy="225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173;p14"/>
          <p:cNvSpPr/>
          <p:nvPr/>
        </p:nvSpPr>
        <p:spPr>
          <a:xfrm>
            <a:off x="3222684" y="4577251"/>
            <a:ext cx="225600" cy="2256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74" name="Google Shape;174;p14" descr="f_1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551" y="5603918"/>
            <a:ext cx="396333" cy="45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4" descr="f_2&#10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51" y="3034200"/>
            <a:ext cx="396333" cy="45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4" descr="\mathbb{z}^{nad}" title="MathEquation,#fffff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8917" y="1966320"/>
            <a:ext cx="540267" cy="34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4" descr="\mathbb{z}^{*}" title="MathEquation,#fffff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0713" y="4662842"/>
            <a:ext cx="339672" cy="34306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 txBox="1"/>
          <p:nvPr/>
        </p:nvSpPr>
        <p:spPr>
          <a:xfrm>
            <a:off x="324633" y="6172868"/>
            <a:ext cx="8983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i-FI" sz="16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Ruiz, F., Luque, M. &amp; Miettinen, K. Improving the computational efficiency in a global formulation (GLIDE) for interactive multiobjective optimization. Ann Oper Res 197, 47–70 (2012).</a:t>
            </a:r>
            <a:endParaRPr sz="16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endParaRPr sz="16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180" name="Google Shape;180;p14"/>
          <p:cNvGrpSpPr/>
          <p:nvPr/>
        </p:nvGrpSpPr>
        <p:grpSpPr>
          <a:xfrm>
            <a:off x="3101400" y="1072984"/>
            <a:ext cx="248533" cy="4379200"/>
            <a:chOff x="2859450" y="804738"/>
            <a:chExt cx="186400" cy="3284400"/>
          </a:xfrm>
        </p:grpSpPr>
        <p:cxnSp>
          <p:nvCxnSpPr>
            <p:cNvPr id="181" name="Google Shape;181;p14"/>
            <p:cNvCxnSpPr/>
            <p:nvPr/>
          </p:nvCxnSpPr>
          <p:spPr>
            <a:xfrm rot="10800000" flipH="1">
              <a:off x="3040150" y="804738"/>
              <a:ext cx="5700" cy="3284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lgDashDot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4"/>
            <p:cNvCxnSpPr/>
            <p:nvPr/>
          </p:nvCxnSpPr>
          <p:spPr>
            <a:xfrm rot="10800000">
              <a:off x="2859450" y="2554375"/>
              <a:ext cx="174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pic>
        <p:nvPicPr>
          <p:cNvPr id="183" name="Google Shape;183;p14" descr="f_2&#10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1391" y="4580209"/>
            <a:ext cx="297677" cy="3430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4"/>
          <p:cNvCxnSpPr/>
          <p:nvPr/>
        </p:nvCxnSpPr>
        <p:spPr>
          <a:xfrm rot="10800000">
            <a:off x="10831800" y="4883434"/>
            <a:ext cx="0" cy="426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lgDashDot"/>
            <a:round/>
            <a:headEnd type="none" w="med" len="med"/>
            <a:tailEnd type="none" w="med" len="med"/>
          </a:ln>
        </p:spPr>
      </p:cxnSp>
      <p:pic>
        <p:nvPicPr>
          <p:cNvPr id="185" name="Google Shape;185;p14" descr="f_1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5877" y="4918334"/>
            <a:ext cx="339701" cy="3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4"/>
          <p:cNvSpPr/>
          <p:nvPr/>
        </p:nvSpPr>
        <p:spPr>
          <a:xfrm>
            <a:off x="9440813" y="4230168"/>
            <a:ext cx="225600" cy="225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139E-9C92-BD8A-F39C-3C1A10573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2421099"/>
            <a:ext cx="11226800" cy="2015802"/>
          </a:xfrm>
        </p:spPr>
        <p:txBody>
          <a:bodyPr/>
          <a:lstStyle/>
          <a:p>
            <a:pPr algn="ctr"/>
            <a:r>
              <a:rPr lang="en-GB" sz="4400" b="0" dirty="0"/>
              <a:t>What happens if </a:t>
            </a:r>
            <a:r>
              <a:rPr lang="en-GB" sz="4400" b="0" i="1" dirty="0"/>
              <a:t>multiple scalarizing functions </a:t>
            </a:r>
            <a:r>
              <a:rPr lang="en-GB" sz="4400" b="0" dirty="0"/>
              <a:t>are used together to convert the original MOP into a </a:t>
            </a:r>
            <a:r>
              <a:rPr lang="en-GB" sz="4400" b="0" i="1" dirty="0"/>
              <a:t>new MOP</a:t>
            </a:r>
            <a:r>
              <a:rPr lang="en-GB" sz="4400" b="0" dirty="0"/>
              <a:t>?</a:t>
            </a:r>
            <a:endParaRPr lang="en-IN" sz="4400" b="0" dirty="0"/>
          </a:p>
        </p:txBody>
      </p:sp>
    </p:spTree>
    <p:extLst>
      <p:ext uri="{BB962C8B-B14F-4D97-AF65-F5344CB8AC3E}">
        <p14:creationId xmlns:p14="http://schemas.microsoft.com/office/powerpoint/2010/main" val="3721986708"/>
      </p:ext>
    </p:extLst>
  </p:cSld>
  <p:clrMapOvr>
    <a:masterClrMapping/>
  </p:clrMapOvr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resentation_2021.pptx" id="{FEBBCA57-95AA-4CEA-A615-58464D1CC623}" vid="{09863377-B928-4F28-B632-0CFED33D3C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6B6CF750F564C89ED5D293634A9D2" ma:contentTypeVersion="16" ma:contentTypeDescription="Create a new document." ma:contentTypeScope="" ma:versionID="8346f01a4ef3f34ddec8d23d8edc4c3d">
  <xsd:schema xmlns:xsd="http://www.w3.org/2001/XMLSchema" xmlns:xs="http://www.w3.org/2001/XMLSchema" xmlns:p="http://schemas.microsoft.com/office/2006/metadata/properties" xmlns:ns2="d69a2543-cc28-46c8-b244-a0513c19581c" xmlns:ns3="c2f59b0e-e001-4d85-b90c-0afdbc996ac2" targetNamespace="http://schemas.microsoft.com/office/2006/metadata/properties" ma:root="true" ma:fieldsID="30a7430edb4d30b8ec633a5257373d09" ns2:_="" ns3:_="">
    <xsd:import namespace="d69a2543-cc28-46c8-b244-a0513c19581c"/>
    <xsd:import namespace="c2f59b0e-e001-4d85-b90c-0afdbc996a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a2543-cc28-46c8-b244-a0513c195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59b0e-e001-4d85-b90c-0afdbc996a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b90782-1f8d-4211-b588-e96dcff01491}" ma:internalName="TaxCatchAll" ma:showField="CatchAllData" ma:web="c2f59b0e-e001-4d85-b90c-0afdbc996a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f59b0e-e001-4d85-b90c-0afdbc996ac2" xsi:nil="true"/>
    <lcf76f155ced4ddcb4097134ff3c332f xmlns="d69a2543-cc28-46c8-b244-a0513c1958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E90145-0C48-42B4-A250-DABFC411CBD9}"/>
</file>

<file path=customXml/itemProps2.xml><?xml version="1.0" encoding="utf-8"?>
<ds:datastoreItem xmlns:ds="http://schemas.openxmlformats.org/officeDocument/2006/customXml" ds:itemID="{58265A50-5B80-4301-8C7A-4DDF0977267B}"/>
</file>

<file path=customXml/itemProps3.xml><?xml version="1.0" encoding="utf-8"?>
<ds:datastoreItem xmlns:ds="http://schemas.openxmlformats.org/officeDocument/2006/customXml" ds:itemID="{4256B39F-27B0-42DC-9E23-7EF954664284}"/>
</file>

<file path=docProps/app.xml><?xml version="1.0" encoding="utf-8"?>
<Properties xmlns="http://schemas.openxmlformats.org/officeDocument/2006/extended-properties" xmlns:vt="http://schemas.openxmlformats.org/officeDocument/2006/docPropsVTypes">
  <Template>Interactive MOEAs</Template>
  <TotalTime>1542</TotalTime>
  <Words>1125</Words>
  <Application>Microsoft Macintosh PowerPoint</Application>
  <PresentationFormat>Widescreen</PresentationFormat>
  <Paragraphs>135</Paragraphs>
  <Slides>25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Aleo</vt:lpstr>
      <vt:lpstr>Arial</vt:lpstr>
      <vt:lpstr>Calibri</vt:lpstr>
      <vt:lpstr>Cochin</vt:lpstr>
      <vt:lpstr>Garamond</vt:lpstr>
      <vt:lpstr>Helvetica Neue</vt:lpstr>
      <vt:lpstr>Lato</vt:lpstr>
      <vt:lpstr>Lato Black</vt:lpstr>
      <vt:lpstr>Spectral</vt:lpstr>
      <vt:lpstr>Wingdings</vt:lpstr>
      <vt:lpstr>JYO</vt:lpstr>
      <vt:lpstr>Latest Advancements in a New Paradigm in Interactive Multiobjective Optimization </vt:lpstr>
      <vt:lpstr>Contents</vt:lpstr>
      <vt:lpstr>Introduction</vt:lpstr>
      <vt:lpstr>Multiobjective Optimization</vt:lpstr>
      <vt:lpstr>Scalarization Functions</vt:lpstr>
      <vt:lpstr>PowerPoint Presentation</vt:lpstr>
      <vt:lpstr>PowerPoint Presentation</vt:lpstr>
      <vt:lpstr>PowerPoint Presentation</vt:lpstr>
      <vt:lpstr>What happens if multiple scalarizing functions are used together to convert the original MOP into a new MOP?</vt:lpstr>
      <vt:lpstr>Preference Incorporated Space (PIS)</vt:lpstr>
      <vt:lpstr>Preference Incorporated Space (PIS)</vt:lpstr>
      <vt:lpstr>IOPIS Algorithm</vt:lpstr>
      <vt:lpstr>IOPIS Algorithm</vt:lpstr>
      <vt:lpstr>IOPIS properties</vt:lpstr>
      <vt:lpstr>IOPIS Variants</vt:lpstr>
      <vt:lpstr>IOPIS/GLIDE</vt:lpstr>
      <vt:lpstr>MultiDM/IOPIS</vt:lpstr>
      <vt:lpstr>The Future of IOPIS</vt:lpstr>
      <vt:lpstr>Some open questions</vt:lpstr>
      <vt:lpstr>A new IOPIS algorithm</vt:lpstr>
      <vt:lpstr>A new IOPIS algorithm: An example</vt:lpstr>
      <vt:lpstr>A new IOPIS algorithm: Additional scalarizing functions</vt:lpstr>
      <vt:lpstr>Conclusions</vt:lpstr>
      <vt:lpstr>Even more open 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Saini, Bhupinder</dc:creator>
  <cp:lastModifiedBy>Saini, Bhupinder</cp:lastModifiedBy>
  <cp:revision>3</cp:revision>
  <dcterms:created xsi:type="dcterms:W3CDTF">2023-06-14T09:12:56Z</dcterms:created>
  <dcterms:modified xsi:type="dcterms:W3CDTF">2023-06-15T10:55:41Z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0x010100B726B6CF750F564C89ED5D293634A9D2</vt:lpwstr>
  </property>
</Properties>
</file>